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30"/>
  </p:notesMasterIdLst>
  <p:sldIdLst>
    <p:sldId id="256" r:id="rId3"/>
    <p:sldId id="257" r:id="rId4"/>
    <p:sldId id="258" r:id="rId5"/>
    <p:sldId id="259" r:id="rId6"/>
    <p:sldId id="260" r:id="rId7"/>
    <p:sldId id="261" r:id="rId8"/>
    <p:sldId id="263" r:id="rId9"/>
    <p:sldId id="264" r:id="rId10"/>
    <p:sldId id="265" r:id="rId11"/>
    <p:sldId id="266" r:id="rId12"/>
    <p:sldId id="267"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8" autoAdjust="0"/>
    <p:restoredTop sz="94660"/>
  </p:normalViewPr>
  <p:slideViewPr>
    <p:cSldViewPr>
      <p:cViewPr varScale="1">
        <p:scale>
          <a:sx n="101" d="100"/>
          <a:sy n="101" d="100"/>
        </p:scale>
        <p:origin x="435"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67675-BEAE-49D6-A713-062CE46AA1F7}" type="datetimeFigureOut">
              <a:rPr lang="en-US" smtClean="0"/>
              <a:t>2/16/2021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DC695-BBB4-427D-BCC3-82E85E0640D3}" type="slidenum">
              <a:rPr lang="en-US" smtClean="0"/>
              <a:t>‹#›</a:t>
            </a:fld>
            <a:endParaRPr lang="en-US" dirty="0"/>
          </a:p>
        </p:txBody>
      </p:sp>
    </p:spTree>
    <p:extLst>
      <p:ext uri="{BB962C8B-B14F-4D97-AF65-F5344CB8AC3E}">
        <p14:creationId xmlns:p14="http://schemas.microsoft.com/office/powerpoint/2010/main" val="90553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4DC695-BBB4-427D-BCC3-82E85E0640D3}" type="slidenum">
              <a:rPr lang="en-US" smtClean="0"/>
              <a:t>2</a:t>
            </a:fld>
            <a:endParaRPr lang="en-US" dirty="0"/>
          </a:p>
        </p:txBody>
      </p:sp>
    </p:spTree>
    <p:extLst>
      <p:ext uri="{BB962C8B-B14F-4D97-AF65-F5344CB8AC3E}">
        <p14:creationId xmlns:p14="http://schemas.microsoft.com/office/powerpoint/2010/main" val="206120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D3763A-D92E-44F7-8775-CB21661C95D1}" type="datetime1">
              <a:rPr lang="en-US" smtClean="0"/>
              <a:t>2/16/2021</a:t>
            </a:fld>
            <a:endParaRPr lang="en-US" dirty="0"/>
          </a:p>
        </p:txBody>
      </p:sp>
      <p:sp>
        <p:nvSpPr>
          <p:cNvPr id="5" name="Footer Placeholder 4"/>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175013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8C0E19-A991-4D9A-BA2A-0D412E401AAC}" type="datetime1">
              <a:rPr lang="en-US" smtClean="0"/>
              <a:t>2/16/2021</a:t>
            </a:fld>
            <a:endParaRPr lang="en-US" dirty="0"/>
          </a:p>
        </p:txBody>
      </p:sp>
      <p:sp>
        <p:nvSpPr>
          <p:cNvPr id="5" name="Footer Placeholder 4"/>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357678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2489AF2-E1A6-44DE-BE9E-F6B1B67DC13C}" type="datetime1">
              <a:rPr lang="en-US" smtClean="0"/>
              <a:t>2/16/2021</a:t>
            </a:fld>
            <a:endParaRPr lang="en-US" dirty="0"/>
          </a:p>
        </p:txBody>
      </p:sp>
      <p:sp>
        <p:nvSpPr>
          <p:cNvPr id="5"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20948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83CE960E-703A-480A-8F9F-DCC0A9E61CE4}" type="datetime1">
              <a:rPr lang="en-US" smtClean="0"/>
              <a:t>2/16/2021</a:t>
            </a:fld>
            <a:endParaRPr lang="en-US" dirty="0"/>
          </a:p>
        </p:txBody>
      </p:sp>
      <p:sp>
        <p:nvSpPr>
          <p:cNvPr id="5"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294792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F56C4B9B-03A5-478B-B2C0-4937236B5B92}" type="datetime1">
              <a:rPr lang="en-US" smtClean="0"/>
              <a:t>2/16/2021</a:t>
            </a:fld>
            <a:endParaRPr lang="en-US" dirty="0"/>
          </a:p>
        </p:txBody>
      </p:sp>
      <p:sp>
        <p:nvSpPr>
          <p:cNvPr id="5"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1874394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0600DF91-C699-462A-AC66-E3D4517FAB5F}" type="datetime1">
              <a:rPr lang="en-US" smtClean="0"/>
              <a:t>2/16/2021</a:t>
            </a:fld>
            <a:endParaRPr lang="en-US" dirty="0"/>
          </a:p>
        </p:txBody>
      </p:sp>
      <p:sp>
        <p:nvSpPr>
          <p:cNvPr id="6"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7"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1710889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DB88D6F-93C0-4F6F-8A1A-9248194D8C99}" type="datetime1">
              <a:rPr lang="en-US" smtClean="0"/>
              <a:t>2/16/2021</a:t>
            </a:fld>
            <a:endParaRPr lang="en-US" dirty="0"/>
          </a:p>
        </p:txBody>
      </p:sp>
      <p:sp>
        <p:nvSpPr>
          <p:cNvPr id="8"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9"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2115060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91073A4-4523-47C0-A560-91E787247A26}" type="datetime1">
              <a:rPr lang="en-US" smtClean="0"/>
              <a:t>2/16/2021</a:t>
            </a:fld>
            <a:endParaRPr lang="en-US" dirty="0"/>
          </a:p>
        </p:txBody>
      </p:sp>
      <p:sp>
        <p:nvSpPr>
          <p:cNvPr id="4"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5"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2820363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3B9D626-C30F-435C-8E96-47C53D9175BE}" type="datetime1">
              <a:rPr lang="en-US" smtClean="0"/>
              <a:t>2/16/2021</a:t>
            </a:fld>
            <a:endParaRPr lang="en-US" dirty="0"/>
          </a:p>
        </p:txBody>
      </p:sp>
      <p:sp>
        <p:nvSpPr>
          <p:cNvPr id="3"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4"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409355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CF00F79D-A27A-4A5C-B473-753EE5F46C61}" type="datetime1">
              <a:rPr lang="en-US" smtClean="0"/>
              <a:t>2/16/2021</a:t>
            </a:fld>
            <a:endParaRPr lang="en-US" dirty="0"/>
          </a:p>
        </p:txBody>
      </p:sp>
      <p:sp>
        <p:nvSpPr>
          <p:cNvPr id="6"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7"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164126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71DAB4B4-CBB9-47ED-B69E-14B0F09F4016}" type="datetime1">
              <a:rPr lang="en-US" smtClean="0"/>
              <a:t>2/16/2021</a:t>
            </a:fld>
            <a:endParaRPr lang="en-US" dirty="0"/>
          </a:p>
        </p:txBody>
      </p:sp>
      <p:sp>
        <p:nvSpPr>
          <p:cNvPr id="6"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7"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112248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BDE76-540E-4ABD-88D5-4C551ED8EE27}" type="datetime1">
              <a:rPr lang="en-US" smtClean="0"/>
              <a:t>2/16/2021</a:t>
            </a:fld>
            <a:endParaRPr lang="en-US" dirty="0"/>
          </a:p>
        </p:txBody>
      </p:sp>
      <p:sp>
        <p:nvSpPr>
          <p:cNvPr id="5" name="Footer Placeholder 4"/>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3272472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A5AC8BC-3DDE-48FA-BBBE-E113DF8ACE15}" type="datetime1">
              <a:rPr lang="en-US" smtClean="0"/>
              <a:t>2/16/2021</a:t>
            </a:fld>
            <a:endParaRPr lang="en-US" dirty="0"/>
          </a:p>
        </p:txBody>
      </p:sp>
      <p:sp>
        <p:nvSpPr>
          <p:cNvPr id="5" name="Footer Placeholder 4"/>
          <p:cNvSpPr>
            <a:spLocks noGrp="1"/>
          </p:cNvSpPr>
          <p:nvPr>
            <p:ph type="ftr" sz="quarter" idx="11"/>
          </p:nvPr>
        </p:nvSpPr>
        <p:spPr/>
        <p:txBody>
          <a:bodyPr/>
          <a:lstStyle>
            <a:lvl1pPr>
              <a:defRPr/>
            </a:lvl1p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lvl1pPr>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234590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3F7745-E8C2-42C5-AA9B-7E8E3EA8253B}" type="datetime1">
              <a:rPr lang="en-US" smtClean="0"/>
              <a:t>2/16/2021</a:t>
            </a:fld>
            <a:endParaRPr lang="en-US" dirty="0"/>
          </a:p>
        </p:txBody>
      </p:sp>
      <p:sp>
        <p:nvSpPr>
          <p:cNvPr id="5" name="Footer Placeholder 4"/>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242687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BF0CB4-EBFA-4101-BEE8-B199E06AB3B9}" type="datetime1">
              <a:rPr lang="en-US" smtClean="0"/>
              <a:t>2/16/2021</a:t>
            </a:fld>
            <a:endParaRPr lang="en-US" dirty="0"/>
          </a:p>
        </p:txBody>
      </p:sp>
      <p:sp>
        <p:nvSpPr>
          <p:cNvPr id="6" name="Footer Placeholder 5"/>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7" name="Slide Number Placeholder 6"/>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1019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5E5E51-C391-42CB-9150-E3F92EC3ED20}" type="datetime1">
              <a:rPr lang="en-US" smtClean="0"/>
              <a:t>2/16/2021</a:t>
            </a:fld>
            <a:endParaRPr lang="en-US" dirty="0"/>
          </a:p>
        </p:txBody>
      </p:sp>
      <p:sp>
        <p:nvSpPr>
          <p:cNvPr id="8" name="Footer Placeholder 7"/>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9" name="Slide Number Placeholder 8"/>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181922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A624EF-75C2-410D-A9CA-6C2EE321E2E2}" type="datetime1">
              <a:rPr lang="en-US" smtClean="0"/>
              <a:t>2/16/2021</a:t>
            </a:fld>
            <a:endParaRPr lang="en-US" dirty="0"/>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5" name="Slide Number Placeholder 4"/>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124710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65BDD-CE6E-4FF1-8355-F04105CEF602}" type="datetime1">
              <a:rPr lang="en-US" smtClean="0"/>
              <a:t>2/16/2021</a:t>
            </a:fld>
            <a:endParaRPr lang="en-US" dirty="0"/>
          </a:p>
        </p:txBody>
      </p:sp>
      <p:sp>
        <p:nvSpPr>
          <p:cNvPr id="3" name="Footer Placeholder 2"/>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4" name="Slide Number Placeholder 3"/>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205322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BE8141-C3C2-4E5D-B173-6AE0433889EC}" type="datetime1">
              <a:rPr lang="en-US" smtClean="0"/>
              <a:t>2/16/2021</a:t>
            </a:fld>
            <a:endParaRPr lang="en-US" dirty="0"/>
          </a:p>
        </p:txBody>
      </p:sp>
      <p:sp>
        <p:nvSpPr>
          <p:cNvPr id="6" name="Footer Placeholder 5"/>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7" name="Slide Number Placeholder 6"/>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259486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4FBB9-6188-4008-8820-D6EA488CA487}" type="datetime1">
              <a:rPr lang="en-US" smtClean="0"/>
              <a:t>2/16/2021</a:t>
            </a:fld>
            <a:endParaRPr lang="en-US" dirty="0"/>
          </a:p>
        </p:txBody>
      </p:sp>
      <p:sp>
        <p:nvSpPr>
          <p:cNvPr id="6" name="Footer Placeholder 5"/>
          <p:cNvSpPr>
            <a:spLocks noGrp="1"/>
          </p:cNvSpPr>
          <p:nvPr>
            <p:ph type="ftr" sz="quarter" idx="11"/>
          </p:nvPr>
        </p:nvSpPr>
        <p:spPr/>
        <p:txBody>
          <a:bodyPr/>
          <a:lstStyle/>
          <a:p>
            <a:r>
              <a:rPr lang="en-US"/>
              <a:t>Copyright © 2018 Foundation of the American College of Healthcare Executives. Not for sale.</a:t>
            </a:r>
            <a:endParaRPr lang="en-US" dirty="0"/>
          </a:p>
        </p:txBody>
      </p:sp>
      <p:sp>
        <p:nvSpPr>
          <p:cNvPr id="7" name="Slide Number Placeholder 6"/>
          <p:cNvSpPr>
            <a:spLocks noGrp="1"/>
          </p:cNvSpPr>
          <p:nvPr>
            <p:ph type="sldNum" sz="quarter" idx="12"/>
          </p:nvPr>
        </p:nvSpPr>
        <p:spPr/>
        <p:txBody>
          <a:bodyPr/>
          <a:lstStyle/>
          <a:p>
            <a:fld id="{962AF97F-13F8-4AFF-B139-57550E3BB4B6}" type="slidenum">
              <a:rPr lang="en-US" smtClean="0"/>
              <a:t>‹#›</a:t>
            </a:fld>
            <a:endParaRPr lang="en-US" dirty="0"/>
          </a:p>
        </p:txBody>
      </p:sp>
    </p:spTree>
    <p:extLst>
      <p:ext uri="{BB962C8B-B14F-4D97-AF65-F5344CB8AC3E}">
        <p14:creationId xmlns:p14="http://schemas.microsoft.com/office/powerpoint/2010/main" val="44387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89D66AA2-1497-42E5-8462-9ABBB9B87548}" type="datetime1">
              <a:rPr lang="en-US" smtClean="0"/>
              <a:t>2/16/2021</a:t>
            </a:fld>
            <a:endParaRPr lang="en-US" dirty="0"/>
          </a:p>
        </p:txBody>
      </p:sp>
      <p:sp>
        <p:nvSpPr>
          <p:cNvPr id="5" name="Footer Placeholder 4"/>
          <p:cNvSpPr>
            <a:spLocks noGrp="1"/>
          </p:cNvSpPr>
          <p:nvPr>
            <p:ph type="ftr" sz="quarter" idx="3"/>
          </p:nvPr>
        </p:nvSpPr>
        <p:spPr>
          <a:xfrm>
            <a:off x="3019425" y="6356350"/>
            <a:ext cx="3219449" cy="365125"/>
          </a:xfrm>
          <a:prstGeom prst="rect">
            <a:avLst/>
          </a:prstGeom>
        </p:spPr>
        <p:txBody>
          <a:bodyPr vert="horz" lIns="91440" tIns="45720" rIns="91440" bIns="45720" rtlCol="0" anchor="ctr"/>
          <a:lstStyle>
            <a:lvl1pPr algn="ctr">
              <a:defRPr sz="1200" b="1">
                <a:solidFill>
                  <a:schemeClr val="bg1"/>
                </a:solidFill>
                <a:latin typeface="Times New Roman" pitchFamily="18" charset="0"/>
                <a:cs typeface="Times New Roman" pitchFamily="18" charset="0"/>
              </a:defRPr>
            </a:lvl1p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803572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pitchFamily="18" charset="0"/>
          <a:ea typeface="+mn-ea"/>
          <a:cs typeface="Times New Roman"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itchFamily="18" charset="0"/>
          <a:ea typeface="+mn-ea"/>
          <a:cs typeface="Times New Roman"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itchFamily="18" charset="0"/>
          <a:ea typeface="+mn-ea"/>
          <a:cs typeface="Times New Roman"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charset="0"/>
                <a:ea typeface="MS PGothic" charset="-128"/>
              </a:defRPr>
            </a:lvl1pPr>
          </a:lstStyle>
          <a:p>
            <a:fld id="{7FD93034-E092-4AD1-A8A1-4EC4C1228D0E}" type="datetime1">
              <a:rPr lang="en-US" smtClean="0"/>
              <a:t>2/16/2021</a:t>
            </a:fld>
            <a:endParaRPr lang="en-US" dirty="0"/>
          </a:p>
        </p:txBody>
      </p:sp>
      <p:sp>
        <p:nvSpPr>
          <p:cNvPr id="5" name="Footer Placeholder 4"/>
          <p:cNvSpPr>
            <a:spLocks noGrp="1"/>
          </p:cNvSpPr>
          <p:nvPr>
            <p:ph type="ftr" sz="quarter" idx="3"/>
          </p:nvPr>
        </p:nvSpPr>
        <p:spPr>
          <a:xfrm>
            <a:off x="3019425" y="6356350"/>
            <a:ext cx="32194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a:solidFill>
                  <a:schemeClr val="bg1"/>
                </a:solidFill>
                <a:latin typeface="Times New Roman" pitchFamily="18" charset="0"/>
                <a:ea typeface="+mn-ea"/>
                <a:cs typeface="Times New Roman" pitchFamily="18" charset="0"/>
              </a:defRPr>
            </a:lvl1pPr>
          </a:lstStyle>
          <a:p>
            <a:r>
              <a:rPr lang="en-US"/>
              <a:t>Copyright © 2018 Foundation of the American College of Healthcare Executives. Not for sale.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charset="0"/>
                <a:ea typeface="MS PGothic" charset="-128"/>
              </a:defRPr>
            </a:lvl1pPr>
          </a:lstStyle>
          <a:p>
            <a:fld id="{962AF97F-13F8-4AFF-B139-57550E3BB4B6}" type="slidenum">
              <a:rPr lang="en-US" smtClean="0"/>
              <a:t>‹#›</a:t>
            </a:fld>
            <a:endParaRPr lang="en-US" dirty="0"/>
          </a:p>
        </p:txBody>
      </p:sp>
    </p:spTree>
    <p:extLst>
      <p:ext uri="{BB962C8B-B14F-4D97-AF65-F5344CB8AC3E}">
        <p14:creationId xmlns:p14="http://schemas.microsoft.com/office/powerpoint/2010/main" val="9556268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dt="0"/>
  <p:txStyles>
    <p:titleStyle>
      <a:lvl1pPr algn="ctr" defTabSz="457200" rtl="0" eaLnBrk="1" fontAlgn="base" hangingPunct="1">
        <a:spcBef>
          <a:spcPct val="0"/>
        </a:spcBef>
        <a:spcAft>
          <a:spcPct val="0"/>
        </a:spcAft>
        <a:defRPr sz="4400" kern="1200">
          <a:solidFill>
            <a:schemeClr val="tx1"/>
          </a:solidFill>
          <a:latin typeface="Times New Roman" pitchFamily="18" charset="0"/>
          <a:ea typeface="MS PGothic" panose="020B0600070205080204" pitchFamily="34"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2pPr>
      <a:lvl3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3pPr>
      <a:lvl4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4pPr>
      <a:lvl5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5pPr>
      <a:lvl6pPr marL="457200" algn="ctr" defTabSz="457200" rtl="0" eaLnBrk="1" fontAlgn="base" hangingPunct="1">
        <a:spcBef>
          <a:spcPct val="0"/>
        </a:spcBef>
        <a:spcAft>
          <a:spcPct val="0"/>
        </a:spcAft>
        <a:defRPr sz="4400">
          <a:solidFill>
            <a:schemeClr val="tx1"/>
          </a:solidFill>
          <a:latin typeface="Times New Roman"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Times New Roman"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Times New Roman"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Times New Roman"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Times New Roman" pitchFamily="18" charset="0"/>
          <a:ea typeface="MS PGothic" panose="020B0600070205080204" pitchFamily="34" charset="-128"/>
          <a:cs typeface="Times New Roman" pitchFamily="18"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itchFamily="18" charset="0"/>
          <a:ea typeface="MS PGothic" panose="020B0600070205080204" pitchFamily="34" charset="-128"/>
          <a:cs typeface="Times New Roman"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itchFamily="18" charset="0"/>
          <a:ea typeface="MS PGothic" panose="020B0600070205080204" pitchFamily="34" charset="-128"/>
          <a:cs typeface="Times New Roman" pitchFamily="18"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itchFamily="18" charset="0"/>
          <a:ea typeface="MS PGothic" panose="020B0600070205080204" pitchFamily="34" charset="-128"/>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normAutofit fontScale="90000"/>
          </a:bodyPr>
          <a:lstStyle/>
          <a:p>
            <a:r>
              <a:rPr lang="en-US" sz="4000" b="1" cap="all" dirty="0">
                <a:solidFill>
                  <a:srgbClr val="7F7F7F"/>
                </a:solidFill>
              </a:rPr>
              <a:t>Chapter 5: Strategic Alliances</a:t>
            </a:r>
            <a:br>
              <a:rPr lang="en-US" sz="4000" b="1" cap="all" dirty="0">
                <a:solidFill>
                  <a:srgbClr val="7F7F7F"/>
                </a:solidFill>
              </a:rPr>
            </a:br>
            <a:r>
              <a:rPr lang="en-US" sz="3200" dirty="0">
                <a:solidFill>
                  <a:srgbClr val="7F7F7F"/>
                </a:solidFill>
              </a:rPr>
              <a:t>PowerPoint Presentation</a:t>
            </a:r>
            <a:endParaRPr lang="en-US" sz="3200" dirty="0"/>
          </a:p>
        </p:txBody>
      </p:sp>
      <p:sp>
        <p:nvSpPr>
          <p:cNvPr id="3" name="Subtitle 2"/>
          <p:cNvSpPr>
            <a:spLocks noGrp="1"/>
          </p:cNvSpPr>
          <p:nvPr>
            <p:ph type="subTitle" idx="1"/>
          </p:nvPr>
        </p:nvSpPr>
        <p:spPr>
          <a:xfrm>
            <a:off x="76200" y="5105400"/>
            <a:ext cx="7696200" cy="762000"/>
          </a:xfrm>
        </p:spPr>
        <p:txBody>
          <a:bodyPr>
            <a:normAutofit/>
          </a:bodyPr>
          <a:lstStyle/>
          <a:p>
            <a:pPr algn="l"/>
            <a:r>
              <a:rPr lang="en-US" sz="2000" i="1" dirty="0">
                <a:solidFill>
                  <a:schemeClr val="bg1">
                    <a:lumMod val="50000"/>
                  </a:schemeClr>
                </a:solidFill>
              </a:rPr>
              <a:t>Strategic Healthcare Management: Planning and Execution</a:t>
            </a:r>
            <a:r>
              <a:rPr lang="en-US" sz="2000" dirty="0">
                <a:solidFill>
                  <a:schemeClr val="bg1">
                    <a:lumMod val="50000"/>
                  </a:schemeClr>
                </a:solidFill>
              </a:rPr>
              <a:t> </a:t>
            </a:r>
          </a:p>
          <a:p>
            <a:pPr algn="l"/>
            <a:r>
              <a:rPr lang="en-US" sz="2000" dirty="0"/>
              <a:t>by Stephen L. Walston</a:t>
            </a:r>
          </a:p>
        </p:txBody>
      </p:sp>
    </p:spTree>
    <p:extLst>
      <p:ext uri="{BB962C8B-B14F-4D97-AF65-F5344CB8AC3E}">
        <p14:creationId xmlns:p14="http://schemas.microsoft.com/office/powerpoint/2010/main" val="1228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 y="457200"/>
            <a:ext cx="9142131" cy="1295400"/>
          </a:xfrm>
        </p:spPr>
        <p:txBody>
          <a:bodyPr>
            <a:normAutofit fontScale="90000"/>
          </a:bodyPr>
          <a:lstStyle/>
          <a:p>
            <a:r>
              <a:rPr lang="en-US" b="1" cap="all" dirty="0">
                <a:solidFill>
                  <a:srgbClr val="7F7F7F"/>
                </a:solidFill>
              </a:rPr>
              <a:t>Example: Pfizer and Warner-Lambert </a:t>
            </a:r>
          </a:p>
        </p:txBody>
      </p:sp>
      <p:sp>
        <p:nvSpPr>
          <p:cNvPr id="3" name="Content Placeholder 2"/>
          <p:cNvSpPr>
            <a:spLocks noGrp="1"/>
          </p:cNvSpPr>
          <p:nvPr>
            <p:ph idx="1"/>
          </p:nvPr>
        </p:nvSpPr>
        <p:spPr>
          <a:xfrm>
            <a:off x="0" y="1752600"/>
            <a:ext cx="9144000" cy="4191000"/>
          </a:xfrm>
        </p:spPr>
        <p:txBody>
          <a:bodyPr>
            <a:normAutofit fontScale="62500" lnSpcReduction="20000"/>
          </a:bodyPr>
          <a:lstStyle/>
          <a:p>
            <a:r>
              <a:rPr lang="en-US" dirty="0"/>
              <a:t>Lipitor is a cholesterol-reducing drug developed by Warner-Lambert. The market was saturated with four other similar drugs, and Warner-Lambert did not have the marketing abilities and distribution channels available to quickly break into the market. Timing was critical, as the first six months of a drug launch will generally make or break sales, and Merck’s cholesterol drug was to go off patent in 2001, which required quick growth before a lower-priced generic drug came on the market.</a:t>
            </a:r>
          </a:p>
          <a:p>
            <a:r>
              <a:rPr lang="en-US" dirty="0"/>
              <a:t>Pfizer did not have a cholesterol-fighting drug. Pfizer agreed to pay Warner-Lambert $205 million and other milestone payments and to split marketing and clinical trial costs. In return, Pfizer would receive about half of all net sales. </a:t>
            </a:r>
          </a:p>
          <a:p>
            <a:r>
              <a:rPr lang="en-US" dirty="0"/>
              <a:t>As a result of the alliance, both companies fielded an army of more than 2,200 sales representatives to sell Lipitor during its launch in the United States and distributed 7.3 million samples of the drug to physicians. The strategic alliance was extremely successful. In its first year, Lipitor sales totaled $1 billion, and it went on to become the market leader for cholesterol-fighting drugs.</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419793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066800"/>
          </a:xfrm>
        </p:spPr>
        <p:txBody>
          <a:bodyPr>
            <a:normAutofit fontScale="90000"/>
          </a:bodyPr>
          <a:lstStyle/>
          <a:p>
            <a:r>
              <a:rPr lang="en-US" b="1" cap="all" dirty="0">
                <a:solidFill>
                  <a:srgbClr val="7F7F7F"/>
                </a:solidFill>
              </a:rPr>
              <a:t>United Healthcare and North Shore-LIJ Health System</a:t>
            </a:r>
          </a:p>
        </p:txBody>
      </p:sp>
      <p:sp>
        <p:nvSpPr>
          <p:cNvPr id="3" name="Content Placeholder 2"/>
          <p:cNvSpPr>
            <a:spLocks noGrp="1"/>
          </p:cNvSpPr>
          <p:nvPr>
            <p:ph idx="1"/>
          </p:nvPr>
        </p:nvSpPr>
        <p:spPr>
          <a:xfrm>
            <a:off x="76200" y="2438400"/>
            <a:ext cx="9067800" cy="3429000"/>
          </a:xfrm>
        </p:spPr>
        <p:txBody>
          <a:bodyPr>
            <a:normAutofit/>
          </a:bodyPr>
          <a:lstStyle/>
          <a:p>
            <a:pPr marL="0" indent="0">
              <a:buNone/>
            </a:pPr>
            <a:r>
              <a:rPr lang="en-US" dirty="0"/>
              <a:t>The alliance introduces a new suite of tiered health benefit plans that include accountable care concepts built around physicians and hospitals affiliated with the North Shore-LIJ Health System.</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272658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9067800" cy="1143000"/>
          </a:xfrm>
        </p:spPr>
        <p:txBody>
          <a:bodyPr>
            <a:normAutofit fontScale="90000"/>
          </a:bodyPr>
          <a:lstStyle/>
          <a:p>
            <a:r>
              <a:rPr lang="en-US" b="1" cap="all" dirty="0">
                <a:solidFill>
                  <a:srgbClr val="7F7F7F"/>
                </a:solidFill>
              </a:rPr>
              <a:t>Resource Interdependencies</a:t>
            </a:r>
          </a:p>
        </p:txBody>
      </p:sp>
      <p:sp>
        <p:nvSpPr>
          <p:cNvPr id="3" name="Content Placeholder 2"/>
          <p:cNvSpPr>
            <a:spLocks noGrp="1"/>
          </p:cNvSpPr>
          <p:nvPr>
            <p:ph idx="1"/>
          </p:nvPr>
        </p:nvSpPr>
        <p:spPr>
          <a:xfrm>
            <a:off x="0" y="2209799"/>
            <a:ext cx="9144000" cy="3581401"/>
          </a:xfrm>
        </p:spPr>
        <p:txBody>
          <a:bodyPr>
            <a:normAutofit fontScale="85000" lnSpcReduction="10000"/>
          </a:bodyPr>
          <a:lstStyle/>
          <a:p>
            <a:r>
              <a:rPr lang="en-US" dirty="0"/>
              <a:t>Pooled interdependence: Organizations share limited common assets, and little coordination is needed to manage those resources (e.g., multiple physician offices).</a:t>
            </a:r>
          </a:p>
          <a:p>
            <a:r>
              <a:rPr lang="en-US" dirty="0"/>
              <a:t>Sequential interdependence: One organization produces a product and hands it off to another (e.g., drug discovery and approval).</a:t>
            </a:r>
          </a:p>
          <a:p>
            <a:r>
              <a:rPr lang="en-US" dirty="0"/>
              <a:t>Reciprocal interdependence: Organizations have multiple interactions and integration of participants’ knowledge.</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144386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838199"/>
            <a:ext cx="9144000" cy="5045166"/>
            <a:chOff x="-501876" y="94517"/>
            <a:chExt cx="5475013" cy="2085973"/>
          </a:xfrm>
        </p:grpSpPr>
        <p:sp>
          <p:nvSpPr>
            <p:cNvPr id="5" name="TextBox 3"/>
            <p:cNvSpPr txBox="1"/>
            <p:nvPr/>
          </p:nvSpPr>
          <p:spPr>
            <a:xfrm>
              <a:off x="-501876" y="94517"/>
              <a:ext cx="5475013" cy="267232"/>
            </a:xfrm>
            <a:prstGeom prst="rect">
              <a:avLst/>
            </a:prstGeom>
            <a:noFill/>
          </p:spPr>
          <p:txBody>
            <a:bodyPr wrap="square" rtlCol="0">
              <a:spAutoFit/>
            </a:bodyPr>
            <a:lstStyle/>
            <a:p>
              <a:pPr marL="0" marR="0" algn="ctr">
                <a:spcBef>
                  <a:spcPts val="0"/>
                </a:spcBef>
                <a:spcAft>
                  <a:spcPts val="0"/>
                </a:spcAft>
              </a:pPr>
              <a:r>
                <a:rPr lang="en-US" sz="3600" b="1" kern="1200" cap="all" dirty="0">
                  <a:solidFill>
                    <a:srgbClr val="7F7F7F"/>
                  </a:solidFill>
                  <a:effectLst/>
                  <a:latin typeface="Times New Roman"/>
                  <a:ea typeface="Times New Roman"/>
                  <a:cs typeface="Times New Roman"/>
                </a:rPr>
                <a:t>Interdependencies and Alliances</a:t>
              </a:r>
              <a:endParaRPr lang="en-US" sz="3600" b="1" cap="all" dirty="0">
                <a:solidFill>
                  <a:srgbClr val="7F7F7F"/>
                </a:solidFill>
                <a:effectLst/>
                <a:latin typeface="Times New Roman"/>
                <a:ea typeface="Times New Roman"/>
                <a:cs typeface="Times New Roman"/>
              </a:endParaRPr>
            </a:p>
          </p:txBody>
        </p:sp>
        <p:sp>
          <p:nvSpPr>
            <p:cNvPr id="6" name="Up Arrow 5"/>
            <p:cNvSpPr/>
            <p:nvPr/>
          </p:nvSpPr>
          <p:spPr>
            <a:xfrm>
              <a:off x="1231878" y="504090"/>
              <a:ext cx="685800" cy="1676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000" dirty="0">
                  <a:effectLst/>
                  <a:ea typeface="Times New Roman"/>
                  <a:cs typeface="Arial"/>
                </a:rPr>
                <a:t> </a:t>
              </a:r>
              <a:endParaRPr lang="en-US" sz="2000" dirty="0">
                <a:effectLst/>
                <a:ea typeface="Calibri"/>
                <a:cs typeface="Arial"/>
              </a:endParaRPr>
            </a:p>
          </p:txBody>
        </p:sp>
        <p:sp>
          <p:nvSpPr>
            <p:cNvPr id="7" name="TextBox 6"/>
            <p:cNvSpPr txBox="1"/>
            <p:nvPr/>
          </p:nvSpPr>
          <p:spPr>
            <a:xfrm>
              <a:off x="1870630" y="1858833"/>
              <a:ext cx="2480310" cy="292682"/>
            </a:xfrm>
            <a:prstGeom prst="rect">
              <a:avLst/>
            </a:prstGeom>
            <a:noFill/>
          </p:spPr>
          <p:txBody>
            <a:bodyPr wrap="square" rtlCol="0">
              <a:spAutoFit/>
            </a:bodyPr>
            <a:lstStyle/>
            <a:p>
              <a:pPr marL="0" marR="0">
                <a:spcBef>
                  <a:spcPts val="0"/>
                </a:spcBef>
                <a:spcAft>
                  <a:spcPts val="0"/>
                </a:spcAft>
              </a:pPr>
              <a:r>
                <a:rPr lang="en-US" sz="2000" kern="1200" dirty="0">
                  <a:solidFill>
                    <a:srgbClr val="000000"/>
                  </a:solidFill>
                  <a:effectLst/>
                  <a:latin typeface="Times New Roman"/>
                  <a:ea typeface="Times New Roman"/>
                  <a:cs typeface="Times New Roman"/>
                </a:rPr>
                <a:t>Pooled: Resources are modular; low degree of coordination is needed.</a:t>
              </a:r>
              <a:endParaRPr lang="en-US" sz="2400" dirty="0">
                <a:effectLst/>
                <a:latin typeface="Times New Roman"/>
                <a:ea typeface="Times New Roman"/>
                <a:cs typeface="Times New Roman"/>
              </a:endParaRPr>
            </a:p>
          </p:txBody>
        </p:sp>
        <p:sp>
          <p:nvSpPr>
            <p:cNvPr id="8" name="TextBox 7"/>
            <p:cNvSpPr txBox="1"/>
            <p:nvPr/>
          </p:nvSpPr>
          <p:spPr>
            <a:xfrm>
              <a:off x="1916255" y="1197214"/>
              <a:ext cx="2541722" cy="387857"/>
            </a:xfrm>
            <a:prstGeom prst="rect">
              <a:avLst/>
            </a:prstGeom>
            <a:noFill/>
          </p:spPr>
          <p:txBody>
            <a:bodyPr wrap="square" rtlCol="0">
              <a:noAutofit/>
            </a:bodyPr>
            <a:lstStyle/>
            <a:p>
              <a:pPr marL="0" marR="0">
                <a:spcBef>
                  <a:spcPts val="0"/>
                </a:spcBef>
                <a:spcAft>
                  <a:spcPts val="0"/>
                </a:spcAft>
              </a:pPr>
              <a:r>
                <a:rPr lang="en-US" sz="2000" kern="1200" dirty="0">
                  <a:solidFill>
                    <a:srgbClr val="000000"/>
                  </a:solidFill>
                  <a:effectLst/>
                  <a:latin typeface="Times New Roman"/>
                  <a:ea typeface="Times New Roman"/>
                  <a:cs typeface="Times New Roman"/>
                </a:rPr>
                <a:t>Sequential: Resources are handed off from one unit to another; moderate degree of coordination is needed.</a:t>
              </a:r>
              <a:endParaRPr lang="en-US" sz="2400" dirty="0">
                <a:effectLst/>
                <a:latin typeface="Times New Roman"/>
                <a:ea typeface="Times New Roman"/>
                <a:cs typeface="Times New Roman"/>
              </a:endParaRPr>
            </a:p>
          </p:txBody>
        </p:sp>
        <p:sp>
          <p:nvSpPr>
            <p:cNvPr id="9" name="TextBox 8"/>
            <p:cNvSpPr txBox="1"/>
            <p:nvPr/>
          </p:nvSpPr>
          <p:spPr>
            <a:xfrm>
              <a:off x="1929441" y="686124"/>
              <a:ext cx="2490470" cy="292682"/>
            </a:xfrm>
            <a:prstGeom prst="rect">
              <a:avLst/>
            </a:prstGeom>
            <a:noFill/>
          </p:spPr>
          <p:txBody>
            <a:bodyPr wrap="square" rtlCol="0">
              <a:spAutoFit/>
            </a:bodyPr>
            <a:lstStyle/>
            <a:p>
              <a:pPr marL="0" marR="0">
                <a:spcBef>
                  <a:spcPts val="0"/>
                </a:spcBef>
                <a:spcAft>
                  <a:spcPts val="0"/>
                </a:spcAft>
              </a:pPr>
              <a:r>
                <a:rPr lang="en-US" sz="2000" kern="1200" dirty="0">
                  <a:solidFill>
                    <a:srgbClr val="000000"/>
                  </a:solidFill>
                  <a:effectLst/>
                  <a:latin typeface="Times New Roman"/>
                  <a:ea typeface="Times New Roman"/>
                  <a:cs typeface="Times New Roman"/>
                </a:rPr>
                <a:t>Reciprocal: Resources are interactive</a:t>
              </a:r>
              <a:r>
                <a:rPr lang="en-US" sz="2000" dirty="0">
                  <a:solidFill>
                    <a:srgbClr val="000000"/>
                  </a:solidFill>
                  <a:latin typeface="Times New Roman"/>
                  <a:ea typeface="Times New Roman"/>
                  <a:cs typeface="Times New Roman"/>
                </a:rPr>
                <a:t>;</a:t>
              </a:r>
              <a:r>
                <a:rPr lang="en-US" sz="2000" kern="1200" dirty="0">
                  <a:solidFill>
                    <a:srgbClr val="000000"/>
                  </a:solidFill>
                  <a:effectLst/>
                  <a:latin typeface="Times New Roman"/>
                  <a:ea typeface="Times New Roman"/>
                  <a:cs typeface="Times New Roman"/>
                </a:rPr>
                <a:t> high degree of coordination is needed.</a:t>
              </a:r>
              <a:endParaRPr lang="en-US" sz="2400" dirty="0">
                <a:effectLst/>
                <a:latin typeface="Times New Roman"/>
                <a:ea typeface="Times New Roman"/>
                <a:cs typeface="Times New Roman"/>
              </a:endParaRPr>
            </a:p>
          </p:txBody>
        </p:sp>
        <p:sp>
          <p:nvSpPr>
            <p:cNvPr id="10" name="TextBox 9"/>
            <p:cNvSpPr txBox="1"/>
            <p:nvPr/>
          </p:nvSpPr>
          <p:spPr>
            <a:xfrm>
              <a:off x="-136875" y="661618"/>
              <a:ext cx="1323128" cy="1514313"/>
            </a:xfrm>
            <a:prstGeom prst="rect">
              <a:avLst/>
            </a:prstGeom>
            <a:noFill/>
          </p:spPr>
          <p:txBody>
            <a:bodyPr wrap="square" rtlCol="0">
              <a:spAutoFit/>
            </a:bodyPr>
            <a:lstStyle/>
            <a:p>
              <a:pPr marL="0" marR="0" algn="r">
                <a:spcBef>
                  <a:spcPts val="0"/>
                </a:spcBef>
                <a:spcAft>
                  <a:spcPts val="0"/>
                </a:spcAft>
              </a:pPr>
              <a:r>
                <a:rPr lang="en-US" sz="2000" kern="1200" dirty="0">
                  <a:solidFill>
                    <a:srgbClr val="000000"/>
                  </a:solidFill>
                  <a:effectLst/>
                  <a:latin typeface="Times New Roman"/>
                  <a:ea typeface="Times New Roman"/>
                  <a:cs typeface="Times New Roman"/>
                </a:rPr>
                <a:t>High </a:t>
              </a:r>
              <a:endParaRPr lang="en-US" sz="2400" dirty="0">
                <a:effectLst/>
                <a:latin typeface="Times New Roman"/>
                <a:ea typeface="Times New Roman"/>
                <a:cs typeface="Times New Roman"/>
              </a:endParaRPr>
            </a:p>
            <a:p>
              <a:pPr marL="0" marR="0" algn="r">
                <a:spcBef>
                  <a:spcPts val="0"/>
                </a:spcBef>
                <a:spcAft>
                  <a:spcPts val="0"/>
                </a:spcAft>
              </a:pPr>
              <a:endParaRPr lang="en-US" sz="2400" dirty="0">
                <a:effectLst/>
                <a:latin typeface="Times New Roman"/>
                <a:ea typeface="Times New Roman"/>
                <a:cs typeface="Times New Roman"/>
              </a:endParaRPr>
            </a:p>
            <a:p>
              <a:pPr marL="0" marR="0" algn="r">
                <a:spcBef>
                  <a:spcPts val="0"/>
                </a:spcBef>
                <a:spcAft>
                  <a:spcPts val="0"/>
                </a:spcAft>
              </a:pPr>
              <a:endParaRPr lang="en-US" sz="2400" dirty="0">
                <a:effectLst/>
                <a:latin typeface="Times New Roman"/>
                <a:ea typeface="Times New Roman"/>
                <a:cs typeface="Times New Roman"/>
              </a:endParaRPr>
            </a:p>
            <a:p>
              <a:pPr marL="0" marR="0" algn="r">
                <a:spcBef>
                  <a:spcPts val="0"/>
                </a:spcBef>
                <a:spcAft>
                  <a:spcPts val="0"/>
                </a:spcAft>
              </a:pPr>
              <a:endParaRPr lang="en-US" sz="2400" dirty="0">
                <a:effectLst/>
                <a:latin typeface="Times New Roman"/>
                <a:ea typeface="Times New Roman"/>
                <a:cs typeface="Times New Roman"/>
              </a:endParaRPr>
            </a:p>
            <a:p>
              <a:pPr marL="0" marR="0" algn="r">
                <a:spcBef>
                  <a:spcPts val="0"/>
                </a:spcBef>
                <a:spcAft>
                  <a:spcPts val="0"/>
                </a:spcAft>
              </a:pPr>
              <a:r>
                <a:rPr lang="en-US" sz="2000" kern="1200" dirty="0">
                  <a:solidFill>
                    <a:srgbClr val="000000"/>
                  </a:solidFill>
                  <a:effectLst/>
                  <a:latin typeface="Times New Roman"/>
                  <a:ea typeface="Times New Roman"/>
                  <a:cs typeface="Times New Roman"/>
                </a:rPr>
                <a:t>Moderate </a:t>
              </a:r>
              <a:endParaRPr lang="en-US" sz="2400" dirty="0">
                <a:effectLst/>
                <a:latin typeface="Times New Roman"/>
                <a:ea typeface="Times New Roman"/>
                <a:cs typeface="Times New Roman"/>
              </a:endParaRPr>
            </a:p>
            <a:p>
              <a:pPr marL="0" marR="0" algn="r">
                <a:spcBef>
                  <a:spcPts val="0"/>
                </a:spcBef>
                <a:spcAft>
                  <a:spcPts val="0"/>
                </a:spcAft>
              </a:pPr>
              <a:r>
                <a:rPr lang="en-US" sz="2000" kern="1200" dirty="0">
                  <a:solidFill>
                    <a:srgbClr val="000000"/>
                  </a:solidFill>
                  <a:effectLst/>
                  <a:latin typeface="Times New Roman"/>
                  <a:ea typeface="Times New Roman"/>
                  <a:cs typeface="Times New Roman"/>
                </a:rPr>
                <a:t> </a:t>
              </a:r>
              <a:endParaRPr lang="en-US" sz="2400" dirty="0">
                <a:effectLst/>
                <a:latin typeface="Times New Roman"/>
                <a:ea typeface="Times New Roman"/>
                <a:cs typeface="Times New Roman"/>
              </a:endParaRPr>
            </a:p>
            <a:p>
              <a:pPr marL="0" marR="0" algn="r">
                <a:spcBef>
                  <a:spcPts val="0"/>
                </a:spcBef>
                <a:spcAft>
                  <a:spcPts val="0"/>
                </a:spcAft>
              </a:pPr>
              <a:endParaRPr lang="en-US" sz="2400" dirty="0">
                <a:effectLst/>
                <a:latin typeface="Times New Roman"/>
                <a:ea typeface="Times New Roman"/>
                <a:cs typeface="Times New Roman"/>
              </a:endParaRPr>
            </a:p>
            <a:p>
              <a:pPr marL="0" marR="0" algn="r">
                <a:spcBef>
                  <a:spcPts val="0"/>
                </a:spcBef>
                <a:spcAft>
                  <a:spcPts val="0"/>
                </a:spcAft>
              </a:pPr>
              <a:r>
                <a:rPr lang="en-US" sz="2400" dirty="0">
                  <a:effectLst/>
                  <a:latin typeface="Times New Roman"/>
                  <a:ea typeface="Times New Roman"/>
                  <a:cs typeface="Times New Roman"/>
                </a:rPr>
                <a:t> </a:t>
              </a:r>
            </a:p>
            <a:p>
              <a:pPr marL="0" marR="0" algn="r">
                <a:spcBef>
                  <a:spcPts val="0"/>
                </a:spcBef>
                <a:spcAft>
                  <a:spcPts val="0"/>
                </a:spcAft>
              </a:pPr>
              <a:endParaRPr lang="en-US" sz="2400" dirty="0">
                <a:effectLst/>
                <a:latin typeface="Times New Roman"/>
                <a:ea typeface="Times New Roman"/>
                <a:cs typeface="Times New Roman"/>
              </a:endParaRPr>
            </a:p>
            <a:p>
              <a:pPr marL="0" marR="0" algn="r">
                <a:spcBef>
                  <a:spcPts val="0"/>
                </a:spcBef>
                <a:spcAft>
                  <a:spcPts val="0"/>
                </a:spcAft>
              </a:pPr>
              <a:r>
                <a:rPr lang="en-US" sz="2000" kern="1200" dirty="0">
                  <a:solidFill>
                    <a:srgbClr val="000000"/>
                  </a:solidFill>
                  <a:effectLst/>
                  <a:latin typeface="Times New Roman"/>
                  <a:ea typeface="Times New Roman"/>
                  <a:cs typeface="Times New Roman"/>
                </a:rPr>
                <a:t>Low</a:t>
              </a:r>
              <a:endParaRPr lang="en-US" sz="2400" dirty="0">
                <a:effectLst/>
                <a:latin typeface="Times New Roman"/>
                <a:ea typeface="Times New Roman"/>
                <a:cs typeface="Times New Roman"/>
              </a:endParaRPr>
            </a:p>
          </p:txBody>
        </p:sp>
      </p:grpSp>
      <p:sp>
        <p:nvSpPr>
          <p:cNvPr id="2" name="TextBox 1"/>
          <p:cNvSpPr txBox="1"/>
          <p:nvPr/>
        </p:nvSpPr>
        <p:spPr>
          <a:xfrm>
            <a:off x="4038600" y="1752600"/>
            <a:ext cx="3717484" cy="461665"/>
          </a:xfrm>
          <a:prstGeom prst="rect">
            <a:avLst/>
          </a:prstGeom>
          <a:noFill/>
        </p:spPr>
        <p:txBody>
          <a:bodyPr wrap="none" rtlCol="0">
            <a:spAutoFit/>
          </a:bodyPr>
          <a:lstStyle/>
          <a:p>
            <a:r>
              <a:rPr lang="en-US" sz="2400" b="1" dirty="0">
                <a:latin typeface="Times New Roman"/>
                <a:cs typeface="Times New Roman"/>
              </a:rPr>
              <a:t>Degree of Interdependence</a:t>
            </a:r>
          </a:p>
        </p:txBody>
      </p:sp>
      <p:sp>
        <p:nvSpPr>
          <p:cNvPr id="3" name="Footer Placeholder 2"/>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170355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2" y="609600"/>
            <a:ext cx="9119538" cy="1219200"/>
          </a:xfrm>
        </p:spPr>
        <p:txBody>
          <a:bodyPr>
            <a:normAutofit fontScale="90000"/>
          </a:bodyPr>
          <a:lstStyle/>
          <a:p>
            <a:r>
              <a:rPr lang="en-US" b="1" cap="all" dirty="0">
                <a:solidFill>
                  <a:srgbClr val="7F7F7F"/>
                </a:solidFill>
              </a:rPr>
              <a:t>EXAmple: </a:t>
            </a:r>
            <a:br>
              <a:rPr lang="en-US" b="1" cap="all" dirty="0">
                <a:solidFill>
                  <a:srgbClr val="7F7F7F"/>
                </a:solidFill>
              </a:rPr>
            </a:br>
            <a:r>
              <a:rPr lang="en-US" b="1" cap="all" dirty="0" err="1">
                <a:solidFill>
                  <a:srgbClr val="7F7F7F"/>
                </a:solidFill>
              </a:rPr>
              <a:t>Centura</a:t>
            </a:r>
            <a:r>
              <a:rPr lang="en-US" b="1" cap="all" dirty="0">
                <a:solidFill>
                  <a:srgbClr val="7F7F7F"/>
                </a:solidFill>
              </a:rPr>
              <a:t> Health system</a:t>
            </a:r>
          </a:p>
        </p:txBody>
      </p:sp>
      <p:sp>
        <p:nvSpPr>
          <p:cNvPr id="3" name="Content Placeholder 2"/>
          <p:cNvSpPr>
            <a:spLocks noGrp="1"/>
          </p:cNvSpPr>
          <p:nvPr>
            <p:ph idx="1"/>
          </p:nvPr>
        </p:nvSpPr>
        <p:spPr>
          <a:xfrm>
            <a:off x="152400" y="2133600"/>
            <a:ext cx="8991600" cy="3657600"/>
          </a:xfrm>
        </p:spPr>
        <p:txBody>
          <a:bodyPr>
            <a:noAutofit/>
          </a:bodyPr>
          <a:lstStyle/>
          <a:p>
            <a:pPr marL="0" indent="0">
              <a:buNone/>
            </a:pPr>
            <a:r>
              <a:rPr lang="en-US" sz="2600" dirty="0"/>
              <a:t>In 1996, two faith-based groups—Adventist Health System (sponsored by the Seventh-Day Adventist Church) and Catholic Health Initiatives (sponsored by the Catholic Church)—joined forces as a not-for-profit healthcare network to manage and strengthen their hospitals and services in Colorado. The system serves more than a million outpatients annually (Centura Health 2013b). The two sponsoring organizations continue to coordinate their assets and skills to leverage their combined position in the Colorado and Kansas healthcare markets.</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136209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066800"/>
          </a:xfrm>
        </p:spPr>
        <p:txBody>
          <a:bodyPr>
            <a:normAutofit fontScale="90000"/>
          </a:bodyPr>
          <a:lstStyle/>
          <a:p>
            <a:r>
              <a:rPr lang="en-US" b="1" cap="all" dirty="0">
                <a:solidFill>
                  <a:srgbClr val="7F7F7F"/>
                </a:solidFill>
              </a:rPr>
              <a:t>Physician–Hospital Organization</a:t>
            </a:r>
          </a:p>
        </p:txBody>
      </p:sp>
      <p:sp>
        <p:nvSpPr>
          <p:cNvPr id="3" name="Content Placeholder 2"/>
          <p:cNvSpPr>
            <a:spLocks noGrp="1"/>
          </p:cNvSpPr>
          <p:nvPr>
            <p:ph idx="1"/>
          </p:nvPr>
        </p:nvSpPr>
        <p:spPr>
          <a:xfrm>
            <a:off x="0" y="2209800"/>
            <a:ext cx="9144000" cy="3505200"/>
          </a:xfrm>
        </p:spPr>
        <p:txBody>
          <a:bodyPr>
            <a:normAutofit fontScale="92500" lnSpcReduction="20000"/>
          </a:bodyPr>
          <a:lstStyle/>
          <a:p>
            <a:r>
              <a:rPr lang="en-US" sz="4600" dirty="0"/>
              <a:t>A strategic alliance between a hospital and its medical staff to develop new services and compete effectively for managed care business </a:t>
            </a:r>
          </a:p>
          <a:p>
            <a:r>
              <a:rPr lang="en-US" sz="4600" dirty="0"/>
              <a:t>Noneconomic, economic, and clinical integration</a:t>
            </a:r>
            <a:endParaRPr lang="en-US" sz="2900" dirty="0"/>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68104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914400"/>
            <a:ext cx="9067800" cy="4991806"/>
            <a:chOff x="0" y="69286"/>
            <a:chExt cx="3810000" cy="2234805"/>
          </a:xfrm>
        </p:grpSpPr>
        <p:sp>
          <p:nvSpPr>
            <p:cNvPr id="6" name="Left-Right Arrow 5"/>
            <p:cNvSpPr/>
            <p:nvPr/>
          </p:nvSpPr>
          <p:spPr>
            <a:xfrm>
              <a:off x="0" y="1219200"/>
              <a:ext cx="3810000" cy="609600"/>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800" dirty="0">
                  <a:effectLst/>
                  <a:ea typeface="Times New Roman"/>
                  <a:cs typeface="Arial"/>
                </a:rPr>
                <a:t> </a:t>
              </a:r>
              <a:endParaRPr lang="en-US" sz="2800" dirty="0">
                <a:effectLst/>
                <a:ea typeface="Calibri"/>
                <a:cs typeface="Arial"/>
              </a:endParaRPr>
            </a:p>
          </p:txBody>
        </p:sp>
        <p:cxnSp>
          <p:nvCxnSpPr>
            <p:cNvPr id="7" name="Straight Arrow Connector 6"/>
            <p:cNvCxnSpPr/>
            <p:nvPr/>
          </p:nvCxnSpPr>
          <p:spPr>
            <a:xfrm>
              <a:off x="304800" y="2024953"/>
              <a:ext cx="31242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304800" y="1748679"/>
              <a:ext cx="3200400" cy="209889"/>
            </a:xfrm>
            <a:prstGeom prst="rect">
              <a:avLst/>
            </a:prstGeom>
            <a:noFill/>
          </p:spPr>
          <p:txBody>
            <a:bodyPr wrap="square" rtlCol="0">
              <a:spAutoFit/>
            </a:bodyPr>
            <a:lstStyle/>
            <a:p>
              <a:pPr marL="0" marR="0">
                <a:spcBef>
                  <a:spcPts val="0"/>
                </a:spcBef>
                <a:spcAft>
                  <a:spcPts val="0"/>
                </a:spcAft>
              </a:pPr>
              <a:r>
                <a:rPr lang="en-US" sz="2400" kern="1200" dirty="0">
                  <a:solidFill>
                    <a:srgbClr val="000000"/>
                  </a:solidFill>
                  <a:effectLst/>
                  <a:latin typeface="Times New Roman"/>
                  <a:ea typeface="Times New Roman"/>
                  <a:cs typeface="Times New Roman"/>
                </a:rPr>
                <a:t>Low                            Degree of control                    High</a:t>
              </a:r>
              <a:endParaRPr lang="en-US" sz="3200" dirty="0">
                <a:effectLst/>
                <a:latin typeface="Times New Roman"/>
                <a:ea typeface="Times New Roman"/>
                <a:cs typeface="Times New Roman"/>
              </a:endParaRPr>
            </a:p>
          </p:txBody>
        </p:sp>
        <p:sp>
          <p:nvSpPr>
            <p:cNvPr id="9" name="TextBox 10"/>
            <p:cNvSpPr txBox="1"/>
            <p:nvPr/>
          </p:nvSpPr>
          <p:spPr>
            <a:xfrm>
              <a:off x="0" y="69286"/>
              <a:ext cx="3777983" cy="545711"/>
            </a:xfrm>
            <a:prstGeom prst="rect">
              <a:avLst/>
            </a:prstGeom>
            <a:noFill/>
          </p:spPr>
          <p:txBody>
            <a:bodyPr wrap="square" rtlCol="0">
              <a:spAutoFit/>
            </a:bodyPr>
            <a:lstStyle/>
            <a:p>
              <a:pPr marL="0" marR="0" algn="ctr">
                <a:spcBef>
                  <a:spcPts val="0"/>
                </a:spcBef>
                <a:spcAft>
                  <a:spcPts val="0"/>
                </a:spcAft>
              </a:pPr>
              <a:r>
                <a:rPr lang="en-US" sz="3600" b="1" kern="1200" cap="all" dirty="0">
                  <a:solidFill>
                    <a:srgbClr val="7F7F7F"/>
                  </a:solidFill>
                  <a:effectLst/>
                  <a:latin typeface="Times New Roman"/>
                  <a:ea typeface="Times New Roman"/>
                  <a:cs typeface="Times New Roman"/>
                </a:rPr>
                <a:t>Types of Strategic Alliances by Degree of Control</a:t>
              </a:r>
              <a:endParaRPr lang="en-US" sz="3600" b="1" cap="all" dirty="0">
                <a:solidFill>
                  <a:srgbClr val="7F7F7F"/>
                </a:solidFill>
                <a:effectLst/>
                <a:latin typeface="Times New Roman"/>
                <a:ea typeface="Times New Roman"/>
                <a:cs typeface="Times New Roman"/>
              </a:endParaRPr>
            </a:p>
          </p:txBody>
        </p:sp>
        <p:sp>
          <p:nvSpPr>
            <p:cNvPr id="10" name="TextBox 12"/>
            <p:cNvSpPr txBox="1"/>
            <p:nvPr/>
          </p:nvSpPr>
          <p:spPr>
            <a:xfrm>
              <a:off x="304800" y="2094202"/>
              <a:ext cx="3200400" cy="209889"/>
            </a:xfrm>
            <a:prstGeom prst="rect">
              <a:avLst/>
            </a:prstGeom>
            <a:noFill/>
          </p:spPr>
          <p:txBody>
            <a:bodyPr wrap="square" rtlCol="0">
              <a:spAutoFit/>
            </a:bodyPr>
            <a:lstStyle/>
            <a:p>
              <a:pPr marL="0" marR="0">
                <a:spcBef>
                  <a:spcPts val="0"/>
                </a:spcBef>
                <a:spcAft>
                  <a:spcPts val="0"/>
                </a:spcAft>
              </a:pPr>
              <a:r>
                <a:rPr lang="en-US" sz="2400" kern="1200" dirty="0">
                  <a:solidFill>
                    <a:srgbClr val="000000"/>
                  </a:solidFill>
                  <a:effectLst/>
                  <a:latin typeface="Times New Roman"/>
                  <a:ea typeface="Times New Roman"/>
                  <a:cs typeface="Times New Roman"/>
                </a:rPr>
                <a:t>Low                            Degree of equity                     High</a:t>
              </a:r>
              <a:endParaRPr lang="en-US" sz="3200" dirty="0">
                <a:effectLst/>
                <a:latin typeface="Times New Roman"/>
                <a:ea typeface="Times New Roman"/>
                <a:cs typeface="Times New Roman"/>
              </a:endParaRPr>
            </a:p>
          </p:txBody>
        </p:sp>
        <p:sp>
          <p:nvSpPr>
            <p:cNvPr id="11" name="Rectangular Callout 10"/>
            <p:cNvSpPr/>
            <p:nvPr/>
          </p:nvSpPr>
          <p:spPr>
            <a:xfrm>
              <a:off x="1" y="533400"/>
              <a:ext cx="685800" cy="381000"/>
            </a:xfrm>
            <a:prstGeom prst="wedgeRectCallout">
              <a:avLst>
                <a:gd name="adj1" fmla="val -20833"/>
                <a:gd name="adj2" fmla="val 11744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kern="1200" dirty="0">
                  <a:solidFill>
                    <a:srgbClr val="000000"/>
                  </a:solidFill>
                  <a:effectLst/>
                  <a:latin typeface="Times New Roman"/>
                  <a:ea typeface="Times New Roman"/>
                  <a:cs typeface="Times New Roman"/>
                </a:rPr>
                <a:t>Learning alliance</a:t>
              </a:r>
              <a:endParaRPr lang="en-US" sz="3200" dirty="0">
                <a:effectLst/>
                <a:latin typeface="Times New Roman"/>
                <a:ea typeface="Times New Roman"/>
                <a:cs typeface="Times New Roman"/>
              </a:endParaRPr>
            </a:p>
          </p:txBody>
        </p:sp>
        <p:sp>
          <p:nvSpPr>
            <p:cNvPr id="12" name="Rectangular Callout 11"/>
            <p:cNvSpPr/>
            <p:nvPr/>
          </p:nvSpPr>
          <p:spPr>
            <a:xfrm>
              <a:off x="762000" y="685800"/>
              <a:ext cx="762000" cy="381000"/>
            </a:xfrm>
            <a:prstGeom prst="wedgeRectCallout">
              <a:avLst>
                <a:gd name="adj1" fmla="val -20833"/>
                <a:gd name="adj2" fmla="val 11744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kern="1200" dirty="0">
                  <a:solidFill>
                    <a:srgbClr val="000000"/>
                  </a:solidFill>
                  <a:effectLst/>
                  <a:latin typeface="Times New Roman"/>
                  <a:ea typeface="Times New Roman"/>
                  <a:cs typeface="Times New Roman"/>
                </a:rPr>
                <a:t>Purchasing alliance</a:t>
              </a:r>
              <a:endParaRPr lang="en-US" sz="3200" dirty="0">
                <a:effectLst/>
                <a:latin typeface="Times New Roman"/>
                <a:ea typeface="Times New Roman"/>
                <a:cs typeface="Times New Roman"/>
              </a:endParaRPr>
            </a:p>
          </p:txBody>
        </p:sp>
        <p:sp>
          <p:nvSpPr>
            <p:cNvPr id="13" name="Rectangular Callout 12"/>
            <p:cNvSpPr/>
            <p:nvPr/>
          </p:nvSpPr>
          <p:spPr>
            <a:xfrm>
              <a:off x="1588478" y="723900"/>
              <a:ext cx="685800" cy="342900"/>
            </a:xfrm>
            <a:prstGeom prst="wedgeRectCallout">
              <a:avLst>
                <a:gd name="adj1" fmla="val -20833"/>
                <a:gd name="adj2" fmla="val 11744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kern="1200" dirty="0">
                  <a:solidFill>
                    <a:srgbClr val="000000"/>
                  </a:solidFill>
                  <a:effectLst/>
                  <a:latin typeface="Times New Roman"/>
                  <a:ea typeface="Times New Roman"/>
                  <a:cs typeface="Times New Roman"/>
                </a:rPr>
                <a:t>Licensing</a:t>
              </a:r>
              <a:endParaRPr lang="en-US" sz="3200" dirty="0">
                <a:effectLst/>
                <a:latin typeface="Times New Roman"/>
                <a:ea typeface="Times New Roman"/>
                <a:cs typeface="Times New Roman"/>
              </a:endParaRPr>
            </a:p>
          </p:txBody>
        </p:sp>
        <p:sp>
          <p:nvSpPr>
            <p:cNvPr id="14" name="Rectangular Callout 13"/>
            <p:cNvSpPr/>
            <p:nvPr/>
          </p:nvSpPr>
          <p:spPr>
            <a:xfrm>
              <a:off x="2350479" y="723900"/>
              <a:ext cx="685800" cy="381000"/>
            </a:xfrm>
            <a:prstGeom prst="wedgeRectCallout">
              <a:avLst>
                <a:gd name="adj1" fmla="val -20833"/>
                <a:gd name="adj2" fmla="val 11744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kern="1200" dirty="0">
                  <a:solidFill>
                    <a:srgbClr val="000000"/>
                  </a:solidFill>
                  <a:effectLst/>
                  <a:latin typeface="Times New Roman"/>
                  <a:ea typeface="Times New Roman"/>
                  <a:cs typeface="Times New Roman"/>
                </a:rPr>
                <a:t>Franchise</a:t>
              </a:r>
              <a:endParaRPr lang="en-US" sz="3200" dirty="0">
                <a:effectLst/>
                <a:latin typeface="Times New Roman"/>
                <a:ea typeface="Times New Roman"/>
                <a:cs typeface="Times New Roman"/>
              </a:endParaRPr>
            </a:p>
          </p:txBody>
        </p:sp>
        <p:sp>
          <p:nvSpPr>
            <p:cNvPr id="15" name="Rectangular Callout 14"/>
            <p:cNvSpPr/>
            <p:nvPr/>
          </p:nvSpPr>
          <p:spPr>
            <a:xfrm>
              <a:off x="3124200" y="545123"/>
              <a:ext cx="685800" cy="381000"/>
            </a:xfrm>
            <a:prstGeom prst="wedgeRectCallout">
              <a:avLst>
                <a:gd name="adj1" fmla="val -20833"/>
                <a:gd name="adj2" fmla="val 11744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kern="1200" dirty="0">
                  <a:solidFill>
                    <a:srgbClr val="000000"/>
                  </a:solidFill>
                  <a:effectLst/>
                  <a:latin typeface="Times New Roman"/>
                  <a:ea typeface="Times New Roman"/>
                  <a:cs typeface="Times New Roman"/>
                </a:rPr>
                <a:t>Joint venture</a:t>
              </a:r>
              <a:endParaRPr lang="en-US" sz="3200" dirty="0">
                <a:effectLst/>
                <a:latin typeface="Times New Roman"/>
                <a:ea typeface="Times New Roman"/>
                <a:cs typeface="Times New Roman"/>
              </a:endParaRPr>
            </a:p>
          </p:txBody>
        </p:sp>
      </p:grpSp>
      <p:sp>
        <p:nvSpPr>
          <p:cNvPr id="2" name="Footer Placeholder 1"/>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394138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lstStyle/>
          <a:p>
            <a:r>
              <a:rPr lang="en-US" b="1" cap="all" dirty="0">
                <a:solidFill>
                  <a:srgbClr val="7F7F7F"/>
                </a:solidFill>
              </a:rPr>
              <a:t>Types of Alliances Shift</a:t>
            </a:r>
          </a:p>
        </p:txBody>
      </p:sp>
      <p:sp>
        <p:nvSpPr>
          <p:cNvPr id="3" name="Content Placeholder 2"/>
          <p:cNvSpPr>
            <a:spLocks noGrp="1"/>
          </p:cNvSpPr>
          <p:nvPr>
            <p:ph idx="1"/>
          </p:nvPr>
        </p:nvSpPr>
        <p:spPr>
          <a:xfrm>
            <a:off x="0" y="2590799"/>
            <a:ext cx="9144000" cy="3276601"/>
          </a:xfrm>
        </p:spPr>
        <p:txBody>
          <a:bodyPr/>
          <a:lstStyle/>
          <a:p>
            <a:r>
              <a:rPr lang="en-US" dirty="0"/>
              <a:t>Group purchasing organization alliances matured to include more</a:t>
            </a:r>
          </a:p>
          <a:p>
            <a:endParaRPr lang="en-US" dirty="0"/>
          </a:p>
          <a:p>
            <a:r>
              <a:rPr lang="en-US" dirty="0"/>
              <a:t>Example: Eli Lilly’s Chorus Project</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348737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400"/>
            <a:ext cx="9144000" cy="1446550"/>
          </a:xfrm>
          <a:prstGeom prst="rect">
            <a:avLst/>
          </a:prstGeom>
          <a:noFill/>
        </p:spPr>
        <p:txBody>
          <a:bodyPr wrap="square" rtlCol="0">
            <a:spAutoFit/>
          </a:bodyPr>
          <a:lstStyle/>
          <a:p>
            <a:pPr algn="ctr"/>
            <a:r>
              <a:rPr lang="en-US" sz="4400" b="1" cap="all" dirty="0">
                <a:solidFill>
                  <a:srgbClr val="7F7F7F"/>
                </a:solidFill>
                <a:latin typeface="Times New Roman"/>
                <a:cs typeface="Times New Roman"/>
              </a:rPr>
              <a:t>Types and Functions of Strategic Alliances</a:t>
            </a:r>
          </a:p>
        </p:txBody>
      </p:sp>
      <p:sp>
        <p:nvSpPr>
          <p:cNvPr id="3" name="TextBox 2"/>
          <p:cNvSpPr txBox="1"/>
          <p:nvPr/>
        </p:nvSpPr>
        <p:spPr>
          <a:xfrm>
            <a:off x="304800" y="3048000"/>
            <a:ext cx="7239000" cy="584776"/>
          </a:xfrm>
          <a:prstGeom prst="rect">
            <a:avLst/>
          </a:prstGeom>
          <a:noFill/>
        </p:spPr>
        <p:txBody>
          <a:bodyPr wrap="square" rtlCol="0">
            <a:spAutoFit/>
          </a:bodyPr>
          <a:lstStyle/>
          <a:p>
            <a:pPr algn="ctr"/>
            <a:r>
              <a:rPr lang="en-US" sz="3200" dirty="0">
                <a:latin typeface="Times New Roman"/>
                <a:cs typeface="Times New Roman"/>
              </a:rPr>
              <a:t>Exhibit 5.7</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229892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r>
              <a:rPr lang="en-US" b="1" cap="all" dirty="0">
                <a:solidFill>
                  <a:srgbClr val="7F7F7F"/>
                </a:solidFill>
              </a:rPr>
              <a:t>Management of Alliances</a:t>
            </a:r>
          </a:p>
        </p:txBody>
      </p:sp>
      <p:sp>
        <p:nvSpPr>
          <p:cNvPr id="3" name="Content Placeholder 2"/>
          <p:cNvSpPr>
            <a:spLocks noGrp="1"/>
          </p:cNvSpPr>
          <p:nvPr>
            <p:ph idx="1"/>
          </p:nvPr>
        </p:nvSpPr>
        <p:spPr>
          <a:xfrm>
            <a:off x="0" y="1981199"/>
            <a:ext cx="9144000" cy="3810001"/>
          </a:xfrm>
        </p:spPr>
        <p:txBody>
          <a:bodyPr>
            <a:normAutofit fontScale="92500" lnSpcReduction="20000"/>
          </a:bodyPr>
          <a:lstStyle/>
          <a:p>
            <a:r>
              <a:rPr lang="en-US" dirty="0"/>
              <a:t>A statement of purpose or mission for the agreement must be established before the formation of a strategic alliance.</a:t>
            </a:r>
            <a:br>
              <a:rPr lang="en-US" dirty="0"/>
            </a:br>
            <a:endParaRPr lang="en-US" dirty="0"/>
          </a:p>
          <a:p>
            <a:r>
              <a:rPr lang="en-US" dirty="0"/>
              <a:t>“The lack of an articulated mission statement is often cited as the root of many failures in organizational strategy. The same is equally if not more true for strategic alliances.” (Zajac, D’Aunno, and Burns 2012, 331)</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382761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914400"/>
            <a:ext cx="7742049" cy="1143000"/>
          </a:xfrm>
        </p:spPr>
        <p:txBody>
          <a:bodyPr/>
          <a:lstStyle/>
          <a:p>
            <a:r>
              <a:rPr lang="en-US" b="1" cap="all" dirty="0">
                <a:solidFill>
                  <a:srgbClr val="7F7F7F"/>
                </a:solidFill>
              </a:rPr>
              <a:t>Learning Objectives</a:t>
            </a:r>
          </a:p>
        </p:txBody>
      </p:sp>
      <p:sp>
        <p:nvSpPr>
          <p:cNvPr id="3" name="Content Placeholder 2"/>
          <p:cNvSpPr>
            <a:spLocks noGrp="1"/>
          </p:cNvSpPr>
          <p:nvPr>
            <p:ph idx="1"/>
          </p:nvPr>
        </p:nvSpPr>
        <p:spPr>
          <a:xfrm>
            <a:off x="0" y="2362199"/>
            <a:ext cx="9144000" cy="3657601"/>
          </a:xfrm>
        </p:spPr>
        <p:txBody>
          <a:bodyPr>
            <a:normAutofit fontScale="85000" lnSpcReduction="20000"/>
          </a:bodyPr>
          <a:lstStyle/>
          <a:p>
            <a:r>
              <a:rPr lang="en-US" dirty="0"/>
              <a:t>Understand why strategic alliances are more frequently used in healthcare than in other industries. </a:t>
            </a:r>
            <a:endParaRPr lang="en-US" sz="3000" dirty="0"/>
          </a:p>
          <a:p>
            <a:r>
              <a:rPr lang="en-US" dirty="0"/>
              <a:t>Be aware of the pitfalls alliances may encounter as well as their potential benefits.</a:t>
            </a:r>
            <a:endParaRPr lang="en-US" sz="3000" dirty="0"/>
          </a:p>
          <a:p>
            <a:r>
              <a:rPr lang="en-US" dirty="0"/>
              <a:t>Be able to distinguish the different forms of strategic alliance.</a:t>
            </a:r>
            <a:endParaRPr lang="en-US" sz="3000" dirty="0"/>
          </a:p>
          <a:p>
            <a:r>
              <a:rPr lang="en-US" dirty="0"/>
              <a:t>Comprehend how organizational mission should relate to alliance structure.</a:t>
            </a:r>
            <a:endParaRPr lang="en-US" sz="3000" dirty="0"/>
          </a:p>
          <a:p>
            <a:r>
              <a:rPr lang="en-US" dirty="0"/>
              <a:t>Recognize alliances structures that appear to work in healthcare and those that have been problematic.</a:t>
            </a:r>
            <a:endParaRPr lang="en-US" sz="3000" dirty="0"/>
          </a:p>
          <a:p>
            <a:endParaRPr lang="en-US" dirty="0"/>
          </a:p>
        </p:txBody>
      </p:sp>
      <p:sp>
        <p:nvSpPr>
          <p:cNvPr id="26" name="Footer Placeholder 25"/>
          <p:cNvSpPr>
            <a:spLocks noGrp="1"/>
          </p:cNvSpPr>
          <p:nvPr>
            <p:ph type="ftr" sz="quarter" idx="11"/>
          </p:nvPr>
        </p:nvSpPr>
        <p:spPr/>
        <p:txBody>
          <a:bodyPr/>
          <a:lstStyle/>
          <a:p>
            <a:r>
              <a:rPr lang="en-US"/>
              <a:t>Copyright © 2018 Foundation of the American College of Healthcare Executives. Not for sale.</a:t>
            </a:r>
            <a:endParaRPr lang="en-US" dirty="0"/>
          </a:p>
        </p:txBody>
      </p:sp>
      <p:grpSp>
        <p:nvGrpSpPr>
          <p:cNvPr id="4" name="Group 6"/>
          <p:cNvGrpSpPr>
            <a:grpSpLocks/>
          </p:cNvGrpSpPr>
          <p:nvPr/>
        </p:nvGrpSpPr>
        <p:grpSpPr bwMode="auto">
          <a:xfrm>
            <a:off x="152400" y="76200"/>
            <a:ext cx="1106488" cy="1524000"/>
            <a:chOff x="48" y="1163"/>
            <a:chExt cx="1507" cy="1540"/>
          </a:xfrm>
        </p:grpSpPr>
        <p:sp>
          <p:nvSpPr>
            <p:cNvPr id="5" name="Freeform 7"/>
            <p:cNvSpPr>
              <a:spLocks/>
            </p:cNvSpPr>
            <p:nvPr/>
          </p:nvSpPr>
          <p:spPr bwMode="auto">
            <a:xfrm>
              <a:off x="1026" y="1163"/>
              <a:ext cx="529" cy="717"/>
            </a:xfrm>
            <a:custGeom>
              <a:avLst/>
              <a:gdLst>
                <a:gd name="T0" fmla="*/ 0 w 529"/>
                <a:gd name="T1" fmla="*/ 716 h 717"/>
                <a:gd name="T2" fmla="*/ 528 w 529"/>
                <a:gd name="T3" fmla="*/ 0 h 717"/>
                <a:gd name="T4" fmla="*/ 0 w 529"/>
                <a:gd name="T5" fmla="*/ 716 h 717"/>
                <a:gd name="T6" fmla="*/ 0 60000 65536"/>
                <a:gd name="T7" fmla="*/ 0 60000 65536"/>
                <a:gd name="T8" fmla="*/ 0 60000 65536"/>
                <a:gd name="T9" fmla="*/ 0 w 529"/>
                <a:gd name="T10" fmla="*/ 0 h 717"/>
                <a:gd name="T11" fmla="*/ 529 w 529"/>
                <a:gd name="T12" fmla="*/ 717 h 717"/>
              </a:gdLst>
              <a:ahLst/>
              <a:cxnLst>
                <a:cxn ang="T6">
                  <a:pos x="T0" y="T1"/>
                </a:cxn>
                <a:cxn ang="T7">
                  <a:pos x="T2" y="T3"/>
                </a:cxn>
                <a:cxn ang="T8">
                  <a:pos x="T4" y="T5"/>
                </a:cxn>
              </a:cxnLst>
              <a:rect l="T9" t="T10" r="T11" b="T12"/>
              <a:pathLst>
                <a:path w="529" h="717">
                  <a:moveTo>
                    <a:pt x="0" y="716"/>
                  </a:moveTo>
                  <a:lnTo>
                    <a:pt x="528" y="0"/>
                  </a:lnTo>
                  <a:lnTo>
                    <a:pt x="0" y="716"/>
                  </a:lnTo>
                </a:path>
              </a:pathLst>
            </a:custGeom>
            <a:noFill/>
            <a:ln w="76200" cap="rnd">
              <a:solidFill>
                <a:srgbClr val="FFFF00"/>
              </a:solidFill>
              <a:round/>
              <a:headEnd/>
              <a:tailEnd/>
            </a:ln>
          </p:spPr>
          <p:txBody>
            <a:bodyPr/>
            <a:lstStyle/>
            <a:p>
              <a:endParaRPr lang="en-US" dirty="0"/>
            </a:p>
          </p:txBody>
        </p:sp>
        <p:grpSp>
          <p:nvGrpSpPr>
            <p:cNvPr id="6" name="Group 8"/>
            <p:cNvGrpSpPr>
              <a:grpSpLocks/>
            </p:cNvGrpSpPr>
            <p:nvPr/>
          </p:nvGrpSpPr>
          <p:grpSpPr bwMode="auto">
            <a:xfrm>
              <a:off x="48" y="1325"/>
              <a:ext cx="1183" cy="1378"/>
              <a:chOff x="48" y="1325"/>
              <a:chExt cx="1183" cy="1378"/>
            </a:xfrm>
          </p:grpSpPr>
          <p:sp>
            <p:nvSpPr>
              <p:cNvPr id="7" name="Oval 9"/>
              <p:cNvSpPr>
                <a:spLocks noChangeArrowheads="1"/>
              </p:cNvSpPr>
              <p:nvPr/>
            </p:nvSpPr>
            <p:spPr bwMode="auto">
              <a:xfrm>
                <a:off x="354" y="1325"/>
                <a:ext cx="334" cy="334"/>
              </a:xfrm>
              <a:prstGeom prst="ellipse">
                <a:avLst/>
              </a:prstGeom>
              <a:solidFill>
                <a:srgbClr val="FF0000"/>
              </a:solidFill>
              <a:ln w="12700">
                <a:noFill/>
                <a:round/>
                <a:headEnd/>
                <a:tailEnd/>
              </a:ln>
            </p:spPr>
            <p:txBody>
              <a:bodyPr wrap="none" anchor="ctr"/>
              <a:lstStyle/>
              <a:p>
                <a:endParaRPr lang="en-US" dirty="0"/>
              </a:p>
            </p:txBody>
          </p:sp>
          <p:sp>
            <p:nvSpPr>
              <p:cNvPr id="8" name="Freeform 10"/>
              <p:cNvSpPr>
                <a:spLocks/>
              </p:cNvSpPr>
              <p:nvPr/>
            </p:nvSpPr>
            <p:spPr bwMode="auto">
              <a:xfrm>
                <a:off x="69" y="1652"/>
                <a:ext cx="1162" cy="1051"/>
              </a:xfrm>
              <a:custGeom>
                <a:avLst/>
                <a:gdLst>
                  <a:gd name="T0" fmla="*/ 346 w 1162"/>
                  <a:gd name="T1" fmla="*/ 41 h 1051"/>
                  <a:gd name="T2" fmla="*/ 277 w 1162"/>
                  <a:gd name="T3" fmla="*/ 41 h 1051"/>
                  <a:gd name="T4" fmla="*/ 187 w 1162"/>
                  <a:gd name="T5" fmla="*/ 96 h 1051"/>
                  <a:gd name="T6" fmla="*/ 0 w 1162"/>
                  <a:gd name="T7" fmla="*/ 366 h 1051"/>
                  <a:gd name="T8" fmla="*/ 7 w 1162"/>
                  <a:gd name="T9" fmla="*/ 491 h 1051"/>
                  <a:gd name="T10" fmla="*/ 139 w 1162"/>
                  <a:gd name="T11" fmla="*/ 580 h 1051"/>
                  <a:gd name="T12" fmla="*/ 242 w 1162"/>
                  <a:gd name="T13" fmla="*/ 649 h 1051"/>
                  <a:gd name="T14" fmla="*/ 367 w 1162"/>
                  <a:gd name="T15" fmla="*/ 497 h 1051"/>
                  <a:gd name="T16" fmla="*/ 318 w 1162"/>
                  <a:gd name="T17" fmla="*/ 455 h 1051"/>
                  <a:gd name="T18" fmla="*/ 277 w 1162"/>
                  <a:gd name="T19" fmla="*/ 415 h 1051"/>
                  <a:gd name="T20" fmla="*/ 360 w 1162"/>
                  <a:gd name="T21" fmla="*/ 283 h 1051"/>
                  <a:gd name="T22" fmla="*/ 615 w 1162"/>
                  <a:gd name="T23" fmla="*/ 455 h 1051"/>
                  <a:gd name="T24" fmla="*/ 367 w 1162"/>
                  <a:gd name="T25" fmla="*/ 788 h 1051"/>
                  <a:gd name="T26" fmla="*/ 132 w 1162"/>
                  <a:gd name="T27" fmla="*/ 614 h 1051"/>
                  <a:gd name="T28" fmla="*/ 132 w 1162"/>
                  <a:gd name="T29" fmla="*/ 822 h 1051"/>
                  <a:gd name="T30" fmla="*/ 166 w 1162"/>
                  <a:gd name="T31" fmla="*/ 822 h 1051"/>
                  <a:gd name="T32" fmla="*/ 166 w 1162"/>
                  <a:gd name="T33" fmla="*/ 1050 h 1051"/>
                  <a:gd name="T34" fmla="*/ 719 w 1162"/>
                  <a:gd name="T35" fmla="*/ 1050 h 1051"/>
                  <a:gd name="T36" fmla="*/ 719 w 1162"/>
                  <a:gd name="T37" fmla="*/ 822 h 1051"/>
                  <a:gd name="T38" fmla="*/ 760 w 1162"/>
                  <a:gd name="T39" fmla="*/ 822 h 1051"/>
                  <a:gd name="T40" fmla="*/ 760 w 1162"/>
                  <a:gd name="T41" fmla="*/ 400 h 1051"/>
                  <a:gd name="T42" fmla="*/ 816 w 1162"/>
                  <a:gd name="T43" fmla="*/ 435 h 1051"/>
                  <a:gd name="T44" fmla="*/ 920 w 1162"/>
                  <a:gd name="T45" fmla="*/ 435 h 1051"/>
                  <a:gd name="T46" fmla="*/ 933 w 1162"/>
                  <a:gd name="T47" fmla="*/ 421 h 1051"/>
                  <a:gd name="T48" fmla="*/ 1009 w 1162"/>
                  <a:gd name="T49" fmla="*/ 310 h 1051"/>
                  <a:gd name="T50" fmla="*/ 1161 w 1162"/>
                  <a:gd name="T51" fmla="*/ 117 h 1051"/>
                  <a:gd name="T52" fmla="*/ 989 w 1162"/>
                  <a:gd name="T53" fmla="*/ 0 h 1051"/>
                  <a:gd name="T54" fmla="*/ 878 w 1162"/>
                  <a:gd name="T55" fmla="*/ 145 h 1051"/>
                  <a:gd name="T56" fmla="*/ 851 w 1162"/>
                  <a:gd name="T57" fmla="*/ 179 h 1051"/>
                  <a:gd name="T58" fmla="*/ 629 w 1162"/>
                  <a:gd name="T59" fmla="*/ 41 h 1051"/>
                  <a:gd name="T60" fmla="*/ 539 w 1162"/>
                  <a:gd name="T61" fmla="*/ 41 h 1051"/>
                  <a:gd name="T62" fmla="*/ 484 w 1162"/>
                  <a:gd name="T63" fmla="*/ 172 h 1051"/>
                  <a:gd name="T64" fmla="*/ 463 w 1162"/>
                  <a:gd name="T65" fmla="*/ 117 h 1051"/>
                  <a:gd name="T66" fmla="*/ 491 w 1162"/>
                  <a:gd name="T67" fmla="*/ 41 h 1051"/>
                  <a:gd name="T68" fmla="*/ 408 w 1162"/>
                  <a:gd name="T69" fmla="*/ 41 h 1051"/>
                  <a:gd name="T70" fmla="*/ 436 w 1162"/>
                  <a:gd name="T71" fmla="*/ 124 h 1051"/>
                  <a:gd name="T72" fmla="*/ 408 w 1162"/>
                  <a:gd name="T73" fmla="*/ 172 h 1051"/>
                  <a:gd name="T74" fmla="*/ 346 w 1162"/>
                  <a:gd name="T75" fmla="*/ 41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2"/>
                  <a:gd name="T115" fmla="*/ 0 h 1051"/>
                  <a:gd name="T116" fmla="*/ 1162 w 116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2" h="1051">
                    <a:moveTo>
                      <a:pt x="346" y="41"/>
                    </a:moveTo>
                    <a:lnTo>
                      <a:pt x="277" y="41"/>
                    </a:lnTo>
                    <a:lnTo>
                      <a:pt x="187" y="96"/>
                    </a:lnTo>
                    <a:lnTo>
                      <a:pt x="0" y="366"/>
                    </a:lnTo>
                    <a:lnTo>
                      <a:pt x="7" y="491"/>
                    </a:lnTo>
                    <a:lnTo>
                      <a:pt x="139" y="580"/>
                    </a:lnTo>
                    <a:lnTo>
                      <a:pt x="242" y="649"/>
                    </a:lnTo>
                    <a:lnTo>
                      <a:pt x="367" y="497"/>
                    </a:lnTo>
                    <a:lnTo>
                      <a:pt x="318" y="455"/>
                    </a:lnTo>
                    <a:lnTo>
                      <a:pt x="277" y="415"/>
                    </a:lnTo>
                    <a:lnTo>
                      <a:pt x="360" y="283"/>
                    </a:lnTo>
                    <a:lnTo>
                      <a:pt x="615" y="455"/>
                    </a:lnTo>
                    <a:lnTo>
                      <a:pt x="367" y="788"/>
                    </a:lnTo>
                    <a:lnTo>
                      <a:pt x="132" y="614"/>
                    </a:lnTo>
                    <a:lnTo>
                      <a:pt x="132" y="822"/>
                    </a:lnTo>
                    <a:lnTo>
                      <a:pt x="166" y="822"/>
                    </a:lnTo>
                    <a:lnTo>
                      <a:pt x="166" y="1050"/>
                    </a:lnTo>
                    <a:lnTo>
                      <a:pt x="719" y="1050"/>
                    </a:lnTo>
                    <a:lnTo>
                      <a:pt x="719" y="822"/>
                    </a:lnTo>
                    <a:lnTo>
                      <a:pt x="760" y="822"/>
                    </a:lnTo>
                    <a:lnTo>
                      <a:pt x="760" y="400"/>
                    </a:lnTo>
                    <a:lnTo>
                      <a:pt x="816" y="435"/>
                    </a:lnTo>
                    <a:lnTo>
                      <a:pt x="920" y="435"/>
                    </a:lnTo>
                    <a:lnTo>
                      <a:pt x="933" y="421"/>
                    </a:lnTo>
                    <a:lnTo>
                      <a:pt x="1009" y="310"/>
                    </a:lnTo>
                    <a:lnTo>
                      <a:pt x="1161" y="117"/>
                    </a:lnTo>
                    <a:lnTo>
                      <a:pt x="989" y="0"/>
                    </a:lnTo>
                    <a:lnTo>
                      <a:pt x="878" y="145"/>
                    </a:lnTo>
                    <a:lnTo>
                      <a:pt x="851" y="179"/>
                    </a:lnTo>
                    <a:lnTo>
                      <a:pt x="629" y="41"/>
                    </a:lnTo>
                    <a:lnTo>
                      <a:pt x="539" y="41"/>
                    </a:lnTo>
                    <a:lnTo>
                      <a:pt x="484" y="172"/>
                    </a:lnTo>
                    <a:lnTo>
                      <a:pt x="463" y="117"/>
                    </a:lnTo>
                    <a:lnTo>
                      <a:pt x="491" y="41"/>
                    </a:lnTo>
                    <a:lnTo>
                      <a:pt x="408" y="41"/>
                    </a:lnTo>
                    <a:lnTo>
                      <a:pt x="436" y="124"/>
                    </a:lnTo>
                    <a:lnTo>
                      <a:pt x="408" y="172"/>
                    </a:lnTo>
                    <a:lnTo>
                      <a:pt x="346" y="41"/>
                    </a:lnTo>
                  </a:path>
                </a:pathLst>
              </a:custGeom>
              <a:solidFill>
                <a:srgbClr val="FF0000"/>
              </a:solidFill>
              <a:ln w="76200" cap="rnd">
                <a:noFill/>
                <a:round/>
                <a:headEnd/>
                <a:tailEnd/>
              </a:ln>
            </p:spPr>
            <p:txBody>
              <a:bodyPr/>
              <a:lstStyle/>
              <a:p>
                <a:endParaRPr lang="en-US" dirty="0"/>
              </a:p>
            </p:txBody>
          </p:sp>
          <p:sp>
            <p:nvSpPr>
              <p:cNvPr id="9" name="Arc 11"/>
              <p:cNvSpPr>
                <a:spLocks/>
              </p:cNvSpPr>
              <p:nvPr/>
            </p:nvSpPr>
            <p:spPr bwMode="auto">
              <a:xfrm>
                <a:off x="250" y="1701"/>
                <a:ext cx="162" cy="119"/>
              </a:xfrm>
              <a:custGeom>
                <a:avLst/>
                <a:gdLst>
                  <a:gd name="T0" fmla="*/ 0 w 37223"/>
                  <a:gd name="T1" fmla="*/ 0 h 36905"/>
                  <a:gd name="T2" fmla="*/ 0 w 37223"/>
                  <a:gd name="T3" fmla="*/ 0 h 36905"/>
                  <a:gd name="T4" fmla="*/ 0 w 37223"/>
                  <a:gd name="T5" fmla="*/ 0 h 36905"/>
                  <a:gd name="T6" fmla="*/ 0 60000 65536"/>
                  <a:gd name="T7" fmla="*/ 0 60000 65536"/>
                  <a:gd name="T8" fmla="*/ 0 60000 65536"/>
                  <a:gd name="T9" fmla="*/ 0 w 37223"/>
                  <a:gd name="T10" fmla="*/ 0 h 36905"/>
                  <a:gd name="T11" fmla="*/ 37223 w 37223"/>
                  <a:gd name="T12" fmla="*/ 36905 h 36905"/>
                </a:gdLst>
                <a:ahLst/>
                <a:cxnLst>
                  <a:cxn ang="T6">
                    <a:pos x="T0" y="T1"/>
                  </a:cxn>
                  <a:cxn ang="T7">
                    <a:pos x="T2" y="T3"/>
                  </a:cxn>
                  <a:cxn ang="T8">
                    <a:pos x="T4" y="T5"/>
                  </a:cxn>
                </a:cxnLst>
                <a:rect l="T9" t="T10" r="T11" b="T12"/>
                <a:pathLst>
                  <a:path w="37223" h="36905" fill="none" extrusionOk="0">
                    <a:moveTo>
                      <a:pt x="6358" y="36905"/>
                    </a:moveTo>
                    <a:cubicBezTo>
                      <a:pt x="2288" y="32852"/>
                      <a:pt x="0" y="27344"/>
                      <a:pt x="0" y="21600"/>
                    </a:cubicBezTo>
                    <a:cubicBezTo>
                      <a:pt x="0" y="9670"/>
                      <a:pt x="9670" y="0"/>
                      <a:pt x="21600" y="0"/>
                    </a:cubicBezTo>
                    <a:cubicBezTo>
                      <a:pt x="27502" y="-1"/>
                      <a:pt x="33147" y="2415"/>
                      <a:pt x="37223" y="6684"/>
                    </a:cubicBezTo>
                  </a:path>
                  <a:path w="37223" h="36905" stroke="0" extrusionOk="0">
                    <a:moveTo>
                      <a:pt x="6358" y="36905"/>
                    </a:moveTo>
                    <a:cubicBezTo>
                      <a:pt x="2288" y="32852"/>
                      <a:pt x="0" y="27344"/>
                      <a:pt x="0" y="21600"/>
                    </a:cubicBezTo>
                    <a:cubicBezTo>
                      <a:pt x="0" y="9670"/>
                      <a:pt x="9670" y="0"/>
                      <a:pt x="21600" y="0"/>
                    </a:cubicBezTo>
                    <a:cubicBezTo>
                      <a:pt x="27502" y="-1"/>
                      <a:pt x="33147" y="2415"/>
                      <a:pt x="37223" y="6684"/>
                    </a:cubicBezTo>
                    <a:lnTo>
                      <a:pt x="21600" y="21600"/>
                    </a:lnTo>
                    <a:close/>
                  </a:path>
                </a:pathLst>
              </a:custGeom>
              <a:solidFill>
                <a:srgbClr val="FF0000"/>
              </a:solidFill>
              <a:ln w="127000" cap="rnd">
                <a:noFill/>
                <a:round/>
                <a:headEnd/>
                <a:tailEnd/>
              </a:ln>
            </p:spPr>
            <p:txBody>
              <a:bodyPr wrap="none" anchor="ctr"/>
              <a:lstStyle/>
              <a:p>
                <a:endParaRPr lang="en-US" dirty="0"/>
              </a:p>
            </p:txBody>
          </p:sp>
          <p:sp>
            <p:nvSpPr>
              <p:cNvPr id="10" name="Oval 12"/>
              <p:cNvSpPr>
                <a:spLocks noChangeArrowheads="1"/>
              </p:cNvSpPr>
              <p:nvPr/>
            </p:nvSpPr>
            <p:spPr bwMode="auto">
              <a:xfrm>
                <a:off x="48" y="1999"/>
                <a:ext cx="125" cy="146"/>
              </a:xfrm>
              <a:prstGeom prst="ellipse">
                <a:avLst/>
              </a:prstGeom>
              <a:solidFill>
                <a:srgbClr val="FF0000"/>
              </a:solidFill>
              <a:ln w="12700">
                <a:noFill/>
                <a:round/>
                <a:headEnd/>
                <a:tailEnd/>
              </a:ln>
            </p:spPr>
            <p:txBody>
              <a:bodyPr wrap="none" anchor="ctr"/>
              <a:lstStyle/>
              <a:p>
                <a:endParaRPr lang="en-US" dirty="0"/>
              </a:p>
            </p:txBody>
          </p:sp>
          <p:sp>
            <p:nvSpPr>
              <p:cNvPr id="11" name="Oval 13"/>
              <p:cNvSpPr>
                <a:spLocks noChangeArrowheads="1"/>
              </p:cNvSpPr>
              <p:nvPr/>
            </p:nvSpPr>
            <p:spPr bwMode="auto">
              <a:xfrm>
                <a:off x="868" y="1985"/>
                <a:ext cx="140" cy="119"/>
              </a:xfrm>
              <a:prstGeom prst="ellipse">
                <a:avLst/>
              </a:prstGeom>
              <a:solidFill>
                <a:srgbClr val="FF0000"/>
              </a:solidFill>
              <a:ln w="12700">
                <a:noFill/>
                <a:round/>
                <a:headEnd/>
                <a:tailEnd/>
              </a:ln>
            </p:spPr>
            <p:txBody>
              <a:bodyPr wrap="none" anchor="ctr"/>
              <a:lstStyle/>
              <a:p>
                <a:endParaRPr lang="en-US" dirty="0"/>
              </a:p>
            </p:txBody>
          </p:sp>
        </p:grpSp>
      </p:grpSp>
      <p:grpSp>
        <p:nvGrpSpPr>
          <p:cNvPr id="12" name="Group 14"/>
          <p:cNvGrpSpPr>
            <a:grpSpLocks/>
          </p:cNvGrpSpPr>
          <p:nvPr/>
        </p:nvGrpSpPr>
        <p:grpSpPr bwMode="auto">
          <a:xfrm>
            <a:off x="433156" y="1458140"/>
            <a:ext cx="340752" cy="778822"/>
            <a:chOff x="900" y="2122"/>
            <a:chExt cx="414" cy="754"/>
          </a:xfrm>
        </p:grpSpPr>
        <p:grpSp>
          <p:nvGrpSpPr>
            <p:cNvPr id="13" name="Group 15"/>
            <p:cNvGrpSpPr>
              <a:grpSpLocks/>
            </p:cNvGrpSpPr>
            <p:nvPr/>
          </p:nvGrpSpPr>
          <p:grpSpPr bwMode="auto">
            <a:xfrm>
              <a:off x="900" y="2413"/>
              <a:ext cx="414" cy="463"/>
              <a:chOff x="900" y="2413"/>
              <a:chExt cx="414" cy="463"/>
            </a:xfrm>
          </p:grpSpPr>
          <p:sp>
            <p:nvSpPr>
              <p:cNvPr id="15" name="Rectangle 16"/>
              <p:cNvSpPr>
                <a:spLocks noChangeArrowheads="1"/>
              </p:cNvSpPr>
              <p:nvPr/>
            </p:nvSpPr>
            <p:spPr bwMode="auto">
              <a:xfrm>
                <a:off x="966" y="2413"/>
                <a:ext cx="271" cy="123"/>
              </a:xfrm>
              <a:prstGeom prst="rect">
                <a:avLst/>
              </a:prstGeom>
              <a:solidFill>
                <a:schemeClr val="accent2"/>
              </a:solidFill>
              <a:ln w="12700">
                <a:solidFill>
                  <a:srgbClr val="000000"/>
                </a:solidFill>
                <a:miter lim="800000"/>
                <a:headEnd/>
                <a:tailEnd/>
              </a:ln>
            </p:spPr>
            <p:txBody>
              <a:bodyPr wrap="none" anchor="ctr"/>
              <a:lstStyle/>
              <a:p>
                <a:endParaRPr lang="en-US" dirty="0"/>
              </a:p>
            </p:txBody>
          </p:sp>
          <p:sp>
            <p:nvSpPr>
              <p:cNvPr id="16" name="Rectangle 17"/>
              <p:cNvSpPr>
                <a:spLocks noChangeArrowheads="1"/>
              </p:cNvSpPr>
              <p:nvPr/>
            </p:nvSpPr>
            <p:spPr bwMode="auto">
              <a:xfrm>
                <a:off x="900" y="2506"/>
                <a:ext cx="414" cy="370"/>
              </a:xfrm>
              <a:prstGeom prst="rect">
                <a:avLst/>
              </a:prstGeom>
              <a:solidFill>
                <a:schemeClr val="accent2"/>
              </a:solidFill>
              <a:ln w="12700">
                <a:solidFill>
                  <a:srgbClr val="000000"/>
                </a:solidFill>
                <a:miter lim="800000"/>
                <a:headEnd/>
                <a:tailEnd/>
              </a:ln>
            </p:spPr>
            <p:txBody>
              <a:bodyPr wrap="none" anchor="ctr"/>
              <a:lstStyle/>
              <a:p>
                <a:endParaRPr lang="en-US" dirty="0"/>
              </a:p>
            </p:txBody>
          </p:sp>
          <p:sp>
            <p:nvSpPr>
              <p:cNvPr id="17" name="Oval 18"/>
              <p:cNvSpPr>
                <a:spLocks noChangeArrowheads="1"/>
              </p:cNvSpPr>
              <p:nvPr/>
            </p:nvSpPr>
            <p:spPr bwMode="auto">
              <a:xfrm>
                <a:off x="900" y="2413"/>
                <a:ext cx="135" cy="167"/>
              </a:xfrm>
              <a:prstGeom prst="ellipse">
                <a:avLst/>
              </a:prstGeom>
              <a:solidFill>
                <a:schemeClr val="accent2"/>
              </a:solidFill>
              <a:ln w="12700">
                <a:solidFill>
                  <a:srgbClr val="000000"/>
                </a:solidFill>
                <a:round/>
                <a:headEnd/>
                <a:tailEnd/>
              </a:ln>
            </p:spPr>
            <p:txBody>
              <a:bodyPr wrap="none" anchor="ctr"/>
              <a:lstStyle/>
              <a:p>
                <a:endParaRPr lang="en-US" dirty="0"/>
              </a:p>
            </p:txBody>
          </p:sp>
          <p:sp>
            <p:nvSpPr>
              <p:cNvPr id="18" name="Oval 19"/>
              <p:cNvSpPr>
                <a:spLocks noChangeArrowheads="1"/>
              </p:cNvSpPr>
              <p:nvPr/>
            </p:nvSpPr>
            <p:spPr bwMode="auto">
              <a:xfrm>
                <a:off x="1168" y="2413"/>
                <a:ext cx="146" cy="162"/>
              </a:xfrm>
              <a:prstGeom prst="ellipse">
                <a:avLst/>
              </a:prstGeom>
              <a:solidFill>
                <a:schemeClr val="accent2"/>
              </a:solidFill>
              <a:ln w="12700">
                <a:solidFill>
                  <a:srgbClr val="000000"/>
                </a:solidFill>
                <a:round/>
                <a:headEnd/>
                <a:tailEnd/>
              </a:ln>
            </p:spPr>
            <p:txBody>
              <a:bodyPr wrap="none" anchor="ctr"/>
              <a:lstStyle/>
              <a:p>
                <a:endParaRPr lang="en-US" dirty="0"/>
              </a:p>
            </p:txBody>
          </p:sp>
        </p:grpSp>
        <p:sp>
          <p:nvSpPr>
            <p:cNvPr id="14" name="Oval 13"/>
            <p:cNvSpPr>
              <a:spLocks noChangeArrowheads="1"/>
            </p:cNvSpPr>
            <p:nvPr/>
          </p:nvSpPr>
          <p:spPr bwMode="auto">
            <a:xfrm>
              <a:off x="982" y="2122"/>
              <a:ext cx="250" cy="255"/>
            </a:xfrm>
            <a:prstGeom prst="ellipse">
              <a:avLst/>
            </a:prstGeom>
            <a:solidFill>
              <a:schemeClr val="accent2"/>
            </a:solidFill>
            <a:ln w="12700">
              <a:solidFill>
                <a:srgbClr val="000000"/>
              </a:solidFill>
              <a:round/>
              <a:headEnd/>
              <a:tailEnd/>
            </a:ln>
          </p:spPr>
          <p:txBody>
            <a:bodyPr wrap="none" anchor="ctr"/>
            <a:lstStyle/>
            <a:p>
              <a:endParaRPr lang="en-US" dirty="0"/>
            </a:p>
          </p:txBody>
        </p:sp>
      </p:grpSp>
      <p:grpSp>
        <p:nvGrpSpPr>
          <p:cNvPr id="19" name="Group 21"/>
          <p:cNvGrpSpPr>
            <a:grpSpLocks/>
          </p:cNvGrpSpPr>
          <p:nvPr/>
        </p:nvGrpSpPr>
        <p:grpSpPr bwMode="auto">
          <a:xfrm>
            <a:off x="914400" y="1066801"/>
            <a:ext cx="344488" cy="757780"/>
            <a:chOff x="1400" y="2122"/>
            <a:chExt cx="415" cy="754"/>
          </a:xfrm>
        </p:grpSpPr>
        <p:sp>
          <p:nvSpPr>
            <p:cNvPr id="20" name="Oval 22"/>
            <p:cNvSpPr>
              <a:spLocks noChangeArrowheads="1"/>
            </p:cNvSpPr>
            <p:nvPr/>
          </p:nvSpPr>
          <p:spPr bwMode="auto">
            <a:xfrm>
              <a:off x="1482" y="2122"/>
              <a:ext cx="256" cy="255"/>
            </a:xfrm>
            <a:prstGeom prst="ellipse">
              <a:avLst/>
            </a:prstGeom>
            <a:solidFill>
              <a:schemeClr val="folHlink"/>
            </a:solidFill>
            <a:ln w="12700">
              <a:solidFill>
                <a:srgbClr val="000000"/>
              </a:solidFill>
              <a:round/>
              <a:headEnd/>
              <a:tailEnd/>
            </a:ln>
          </p:spPr>
          <p:txBody>
            <a:bodyPr wrap="none" anchor="ctr"/>
            <a:lstStyle/>
            <a:p>
              <a:endParaRPr lang="en-US" dirty="0"/>
            </a:p>
          </p:txBody>
        </p:sp>
        <p:grpSp>
          <p:nvGrpSpPr>
            <p:cNvPr id="21" name="Group 23"/>
            <p:cNvGrpSpPr>
              <a:grpSpLocks/>
            </p:cNvGrpSpPr>
            <p:nvPr/>
          </p:nvGrpSpPr>
          <p:grpSpPr bwMode="auto">
            <a:xfrm>
              <a:off x="1400" y="2413"/>
              <a:ext cx="415" cy="463"/>
              <a:chOff x="1400" y="2413"/>
              <a:chExt cx="415" cy="463"/>
            </a:xfrm>
          </p:grpSpPr>
          <p:sp>
            <p:nvSpPr>
              <p:cNvPr id="22" name="Rectangle 24"/>
              <p:cNvSpPr>
                <a:spLocks noChangeArrowheads="1"/>
              </p:cNvSpPr>
              <p:nvPr/>
            </p:nvSpPr>
            <p:spPr bwMode="auto">
              <a:xfrm>
                <a:off x="1472" y="2413"/>
                <a:ext cx="271" cy="123"/>
              </a:xfrm>
              <a:prstGeom prst="rect">
                <a:avLst/>
              </a:prstGeom>
              <a:solidFill>
                <a:schemeClr val="folHlink"/>
              </a:solidFill>
              <a:ln w="12700">
                <a:solidFill>
                  <a:srgbClr val="000000"/>
                </a:solidFill>
                <a:miter lim="800000"/>
                <a:headEnd/>
                <a:tailEnd/>
              </a:ln>
            </p:spPr>
            <p:txBody>
              <a:bodyPr wrap="none" anchor="ctr"/>
              <a:lstStyle/>
              <a:p>
                <a:endParaRPr lang="en-US" dirty="0"/>
              </a:p>
            </p:txBody>
          </p:sp>
          <p:sp>
            <p:nvSpPr>
              <p:cNvPr id="23" name="Rectangle 25"/>
              <p:cNvSpPr>
                <a:spLocks noChangeArrowheads="1"/>
              </p:cNvSpPr>
              <p:nvPr/>
            </p:nvSpPr>
            <p:spPr bwMode="auto">
              <a:xfrm>
                <a:off x="1400" y="2506"/>
                <a:ext cx="415" cy="370"/>
              </a:xfrm>
              <a:prstGeom prst="rect">
                <a:avLst/>
              </a:prstGeom>
              <a:solidFill>
                <a:schemeClr val="folHlink"/>
              </a:solidFill>
              <a:ln w="12700">
                <a:solidFill>
                  <a:srgbClr val="000000"/>
                </a:solidFill>
                <a:miter lim="800000"/>
                <a:headEnd/>
                <a:tailEnd/>
              </a:ln>
            </p:spPr>
            <p:txBody>
              <a:bodyPr wrap="none" anchor="ctr"/>
              <a:lstStyle/>
              <a:p>
                <a:endParaRPr lang="en-US" dirty="0"/>
              </a:p>
            </p:txBody>
          </p:sp>
          <p:sp>
            <p:nvSpPr>
              <p:cNvPr id="24" name="Oval 26"/>
              <p:cNvSpPr>
                <a:spLocks noChangeArrowheads="1"/>
              </p:cNvSpPr>
              <p:nvPr/>
            </p:nvSpPr>
            <p:spPr bwMode="auto">
              <a:xfrm>
                <a:off x="1400" y="2413"/>
                <a:ext cx="140" cy="167"/>
              </a:xfrm>
              <a:prstGeom prst="ellipse">
                <a:avLst/>
              </a:prstGeom>
              <a:solidFill>
                <a:schemeClr val="folHlink"/>
              </a:solidFill>
              <a:ln w="12700">
                <a:solidFill>
                  <a:srgbClr val="000000"/>
                </a:solidFill>
                <a:round/>
                <a:headEnd/>
                <a:tailEnd/>
              </a:ln>
            </p:spPr>
            <p:txBody>
              <a:bodyPr wrap="none" anchor="ctr"/>
              <a:lstStyle/>
              <a:p>
                <a:endParaRPr lang="en-US" dirty="0"/>
              </a:p>
            </p:txBody>
          </p:sp>
          <p:sp>
            <p:nvSpPr>
              <p:cNvPr id="25" name="Oval 27"/>
              <p:cNvSpPr>
                <a:spLocks noChangeArrowheads="1"/>
              </p:cNvSpPr>
              <p:nvPr/>
            </p:nvSpPr>
            <p:spPr bwMode="auto">
              <a:xfrm>
                <a:off x="1669" y="2413"/>
                <a:ext cx="146" cy="162"/>
              </a:xfrm>
              <a:prstGeom prst="ellipse">
                <a:avLst/>
              </a:prstGeom>
              <a:solidFill>
                <a:schemeClr val="folHlink"/>
              </a:solidFill>
              <a:ln w="12700">
                <a:solidFill>
                  <a:srgbClr val="000000"/>
                </a:solidFill>
                <a:round/>
                <a:headEnd/>
                <a:tailEnd/>
              </a:ln>
            </p:spPr>
            <p:txBody>
              <a:bodyPr wrap="none" anchor="ctr"/>
              <a:lstStyle/>
              <a:p>
                <a:endParaRPr lang="en-US" dirty="0"/>
              </a:p>
            </p:txBody>
          </p:sp>
        </p:grpSp>
      </p:grpSp>
    </p:spTree>
    <p:extLst>
      <p:ext uri="{BB962C8B-B14F-4D97-AF65-F5344CB8AC3E}">
        <p14:creationId xmlns:p14="http://schemas.microsoft.com/office/powerpoint/2010/main" val="3887725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 y="609600"/>
            <a:ext cx="9143193" cy="1295400"/>
          </a:xfrm>
        </p:spPr>
        <p:txBody>
          <a:bodyPr>
            <a:normAutofit fontScale="90000"/>
          </a:bodyPr>
          <a:lstStyle/>
          <a:p>
            <a:r>
              <a:rPr lang="en-US" sz="4000" b="1" cap="all" dirty="0">
                <a:solidFill>
                  <a:srgbClr val="7F7F7F"/>
                </a:solidFill>
              </a:rPr>
              <a:t>Management of </a:t>
            </a:r>
            <a:br>
              <a:rPr lang="en-US" sz="4000" b="1" cap="all" dirty="0">
                <a:solidFill>
                  <a:srgbClr val="7F7F7F"/>
                </a:solidFill>
              </a:rPr>
            </a:br>
            <a:r>
              <a:rPr lang="en-US" sz="4000" b="1" cap="all" dirty="0">
                <a:solidFill>
                  <a:srgbClr val="7F7F7F"/>
                </a:solidFill>
              </a:rPr>
              <a:t>Alliances </a:t>
            </a:r>
            <a:r>
              <a:rPr lang="en-US" sz="3600" dirty="0"/>
              <a:t>(cont.)</a:t>
            </a:r>
          </a:p>
        </p:txBody>
      </p:sp>
      <p:sp>
        <p:nvSpPr>
          <p:cNvPr id="3" name="Content Placeholder 2"/>
          <p:cNvSpPr>
            <a:spLocks noGrp="1"/>
          </p:cNvSpPr>
          <p:nvPr>
            <p:ph idx="1"/>
          </p:nvPr>
        </p:nvSpPr>
        <p:spPr>
          <a:xfrm>
            <a:off x="0" y="2133600"/>
            <a:ext cx="9144000" cy="3611563"/>
          </a:xfrm>
        </p:spPr>
        <p:txBody>
          <a:bodyPr>
            <a:normAutofit fontScale="92500" lnSpcReduction="10000"/>
          </a:bodyPr>
          <a:lstStyle/>
          <a:p>
            <a:r>
              <a:rPr lang="en-US" dirty="0"/>
              <a:t>Specific, rather than broad, goals are easier to establish when an alliance includes only a few members. A narrow set of goals tends to appeal to select, homogeneous parties with common interests.</a:t>
            </a:r>
          </a:p>
          <a:p>
            <a:endParaRPr lang="en-US" dirty="0"/>
          </a:p>
          <a:p>
            <a:r>
              <a:rPr lang="en-US" dirty="0"/>
              <a:t>Alliances must have a management structure that has the authority, responsibility, and resources to accomplish the goals that members have set. </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261156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b="1" cap="all" dirty="0">
                <a:solidFill>
                  <a:srgbClr val="7F7F7F"/>
                </a:solidFill>
              </a:rPr>
              <a:t>Management of Alliances </a:t>
            </a:r>
            <a:r>
              <a:rPr lang="en-US" sz="3200" dirty="0"/>
              <a:t>(cont.)</a:t>
            </a:r>
          </a:p>
        </p:txBody>
      </p:sp>
      <p:sp>
        <p:nvSpPr>
          <p:cNvPr id="3" name="Content Placeholder 2"/>
          <p:cNvSpPr>
            <a:spLocks noGrp="1"/>
          </p:cNvSpPr>
          <p:nvPr>
            <p:ph idx="1"/>
          </p:nvPr>
        </p:nvSpPr>
        <p:spPr>
          <a:xfrm>
            <a:off x="0" y="1752600"/>
            <a:ext cx="9144000" cy="3886200"/>
          </a:xfrm>
        </p:spPr>
        <p:txBody>
          <a:bodyPr>
            <a:normAutofit fontScale="85000" lnSpcReduction="10000"/>
          </a:bodyPr>
          <a:lstStyle/>
          <a:p>
            <a:r>
              <a:rPr lang="en-US" dirty="0"/>
              <a:t>Top leaders often struggle with the ambiguous alliance governance structure because they are accustomed to exercising a high degree of control in their organizations. Those that succeed realize this difference and adjust to the cooperative nature of an alliance. Cooperation means sharing commitments, not controlling them.</a:t>
            </a:r>
          </a:p>
          <a:p>
            <a:r>
              <a:rPr lang="en-US" dirty="0"/>
              <a:t>“Good partnerships, like good marriages, don’t work on the basis of ownership or control. It takes effort and commitment and enthusiasm…. You cannot own a successful partner any more than you can own a husband or wife.” (Ohmae 1989) </a:t>
            </a:r>
          </a:p>
          <a:p>
            <a:endParaRPr lang="en-US" dirty="0"/>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330119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rmAutofit fontScale="90000"/>
          </a:bodyPr>
          <a:lstStyle/>
          <a:p>
            <a:r>
              <a:rPr lang="en-US" b="1" cap="all" dirty="0">
                <a:solidFill>
                  <a:srgbClr val="7F7F7F"/>
                </a:solidFill>
              </a:rPr>
              <a:t>Management of Alliances </a:t>
            </a:r>
            <a:r>
              <a:rPr lang="en-US" sz="3200" dirty="0"/>
              <a:t>(cont.)</a:t>
            </a:r>
          </a:p>
        </p:txBody>
      </p:sp>
      <p:sp>
        <p:nvSpPr>
          <p:cNvPr id="3" name="Content Placeholder 2"/>
          <p:cNvSpPr>
            <a:spLocks noGrp="1"/>
          </p:cNvSpPr>
          <p:nvPr>
            <p:ph idx="1"/>
          </p:nvPr>
        </p:nvSpPr>
        <p:spPr>
          <a:xfrm>
            <a:off x="0" y="1981200"/>
            <a:ext cx="9144000" cy="3962400"/>
          </a:xfrm>
        </p:spPr>
        <p:txBody>
          <a:bodyPr>
            <a:normAutofit fontScale="62500" lnSpcReduction="20000"/>
          </a:bodyPr>
          <a:lstStyle/>
          <a:p>
            <a:r>
              <a:rPr lang="en-US" sz="4300" dirty="0"/>
              <a:t>“Trust is an essential glue that holds strategic alliances together, but it is very difficult to develop and maintain in the healthcare industry.” (Judge and Ryman 2001, 75)  </a:t>
            </a:r>
          </a:p>
          <a:p>
            <a:pPr lvl="1"/>
            <a:endParaRPr lang="en-US" sz="4300" dirty="0"/>
          </a:p>
          <a:p>
            <a:r>
              <a:rPr lang="en-US" sz="4300" dirty="0"/>
              <a:t>One way of promoting trust is to establish conflict resolution mechanisms</a:t>
            </a:r>
          </a:p>
          <a:p>
            <a:pPr marL="742950" indent="-398463">
              <a:buNone/>
            </a:pPr>
            <a:r>
              <a:rPr lang="en-US" dirty="0"/>
              <a:t>—  Pharmaceutical companies report that almost 70 percent of their alliances failed because the members ignored “festering” problems that early conflict resolution might have corrected. Only 40 percent had an internal alliance management group responsible for resolving conflict and maintaining lines of communication between partners (PR Newswire 2006).</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85353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lstStyle/>
          <a:p>
            <a:r>
              <a:rPr lang="en-US" sz="4000" b="1" cap="all" dirty="0">
                <a:solidFill>
                  <a:srgbClr val="7F7F7F"/>
                </a:solidFill>
              </a:rPr>
              <a:t>Management of Alliances </a:t>
            </a:r>
            <a:r>
              <a:rPr lang="en-US" sz="2900" dirty="0"/>
              <a:t>(cont.)</a:t>
            </a:r>
          </a:p>
        </p:txBody>
      </p:sp>
      <p:sp>
        <p:nvSpPr>
          <p:cNvPr id="3" name="Content Placeholder 2"/>
          <p:cNvSpPr>
            <a:spLocks noGrp="1"/>
          </p:cNvSpPr>
          <p:nvPr>
            <p:ph idx="1"/>
          </p:nvPr>
        </p:nvSpPr>
        <p:spPr>
          <a:xfrm>
            <a:off x="0" y="1828800"/>
            <a:ext cx="9144000" cy="3962401"/>
          </a:xfrm>
        </p:spPr>
        <p:txBody>
          <a:bodyPr>
            <a:normAutofit fontScale="85000" lnSpcReduction="10000"/>
          </a:bodyPr>
          <a:lstStyle/>
          <a:p>
            <a:r>
              <a:rPr lang="en-US" dirty="0"/>
              <a:t>Collaboration can be difficult to achieve in healthcare, especially among providers and managed care (insurance) companies, whose incentives, backgrounds, and perspectives greatly differ. Topping the list of problems are “high levels of naiveté and mistrust between hospitals, doctors and health plans. Partners speak different workplace languages, view health care through different lenses, and typically have given little thought to wider perspectives.” (Bilchik 1997)</a:t>
            </a:r>
            <a:br>
              <a:rPr lang="en-US" dirty="0"/>
            </a:br>
            <a:endParaRPr lang="en-US" dirty="0"/>
          </a:p>
          <a:p>
            <a:r>
              <a:rPr lang="en-US" dirty="0"/>
              <a:t>Need for succession planning in alliance</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390855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6858000" cy="914400"/>
          </a:xfrm>
        </p:spPr>
        <p:txBody>
          <a:bodyPr/>
          <a:lstStyle/>
          <a:p>
            <a:r>
              <a:rPr lang="en-US" b="1" cap="all" dirty="0">
                <a:solidFill>
                  <a:srgbClr val="7F7F7F"/>
                </a:solidFill>
              </a:rPr>
              <a:t>Chapter Questions</a:t>
            </a:r>
          </a:p>
        </p:txBody>
      </p:sp>
      <p:sp>
        <p:nvSpPr>
          <p:cNvPr id="4" name="Content Placeholder 3"/>
          <p:cNvSpPr>
            <a:spLocks noGrp="1"/>
          </p:cNvSpPr>
          <p:nvPr>
            <p:ph idx="1"/>
          </p:nvPr>
        </p:nvSpPr>
        <p:spPr>
          <a:xfrm>
            <a:off x="0" y="1447800"/>
            <a:ext cx="9144000" cy="4495801"/>
          </a:xfrm>
        </p:spPr>
        <p:txBody>
          <a:bodyPr>
            <a:noAutofit/>
          </a:bodyPr>
          <a:lstStyle/>
          <a:p>
            <a:pPr>
              <a:buFont typeface="+mj-lt"/>
              <a:buAutoNum type="arabicPeriod"/>
            </a:pPr>
            <a:r>
              <a:rPr lang="en-US" sz="1600" dirty="0"/>
              <a:t>How might alliances be less risky than ownership?</a:t>
            </a:r>
          </a:p>
          <a:p>
            <a:pPr>
              <a:buFont typeface="+mj-lt"/>
              <a:buAutoNum type="arabicPeriod"/>
            </a:pPr>
            <a:r>
              <a:rPr lang="en-US" sz="1600" dirty="0"/>
              <a:t>When should an organization consider an alliance rather than ownership?</a:t>
            </a:r>
          </a:p>
          <a:p>
            <a:pPr>
              <a:buFont typeface="+mj-lt"/>
              <a:buAutoNum type="arabicPeriod"/>
            </a:pPr>
            <a:r>
              <a:rPr lang="en-US" sz="1600" dirty="0"/>
              <a:t>What major benefits do alliances seek?</a:t>
            </a:r>
          </a:p>
          <a:p>
            <a:pPr>
              <a:buFont typeface="+mj-lt"/>
              <a:buAutoNum type="arabicPeriod"/>
            </a:pPr>
            <a:r>
              <a:rPr lang="en-US" sz="1600" dirty="0"/>
              <a:t>What major factors can cause an alliance to fail? What components are key to an alliance’s success?</a:t>
            </a:r>
          </a:p>
          <a:p>
            <a:pPr>
              <a:buFont typeface="+mj-lt"/>
              <a:buAutoNum type="arabicPeriod"/>
            </a:pPr>
            <a:r>
              <a:rPr lang="en-US" sz="1600" dirty="0"/>
              <a:t>Which type of alliance might work best for a not-for-profit organization? For a for-profit organization? Why?</a:t>
            </a:r>
          </a:p>
          <a:p>
            <a:pPr>
              <a:buFont typeface="+mj-lt"/>
              <a:buAutoNum type="arabicPeriod"/>
            </a:pPr>
            <a:r>
              <a:rPr lang="en-US" sz="1600" dirty="0"/>
              <a:t>How does the use of alliances for research and development help drug companies improve their efficiencies?</a:t>
            </a:r>
          </a:p>
          <a:p>
            <a:pPr>
              <a:buFont typeface="+mj-lt"/>
              <a:buAutoNum type="arabicPeriod"/>
            </a:pPr>
            <a:r>
              <a:rPr lang="en-US" sz="1600" dirty="0"/>
              <a:t>How does interdependence determine the type of alliance organizations should form?</a:t>
            </a:r>
          </a:p>
          <a:p>
            <a:pPr>
              <a:buFont typeface="+mj-lt"/>
              <a:buAutoNum type="arabicPeriod"/>
            </a:pPr>
            <a:r>
              <a:rPr lang="en-US" sz="1600" dirty="0"/>
              <a:t>Why does members’ degree of control often correlate closely with their degree of equity in an alliance?</a:t>
            </a:r>
          </a:p>
          <a:p>
            <a:pPr>
              <a:buFont typeface="+mj-lt"/>
              <a:buAutoNum type="arabicPeriod"/>
            </a:pPr>
            <a:r>
              <a:rPr lang="en-US" sz="1600" dirty="0"/>
              <a:t>How can trust affect the success of an alliance? Why is trust more important in an alliance than in a solely owned firm?</a:t>
            </a:r>
          </a:p>
          <a:p>
            <a:pPr>
              <a:buFont typeface="+mj-lt"/>
              <a:buAutoNum type="arabicPeriod"/>
            </a:pPr>
            <a:r>
              <a:rPr lang="en-US" sz="1600" dirty="0"/>
              <a:t>What can occur as an alliance matures? Why?</a:t>
            </a:r>
          </a:p>
          <a:p>
            <a:pPr>
              <a:buFont typeface="+mj-lt"/>
              <a:buAutoNum type="arabicPeriod"/>
            </a:pPr>
            <a:r>
              <a:rPr lang="en-US" sz="1600" dirty="0"/>
              <a:t>What are the trade-offs of having a larger versus a smaller alliance membership? When would a smaller number of participants be preferable?</a:t>
            </a:r>
          </a:p>
        </p:txBody>
      </p:sp>
      <p:sp>
        <p:nvSpPr>
          <p:cNvPr id="3" name="Footer Placeholder 2"/>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1507733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lstStyle/>
          <a:p>
            <a:r>
              <a:rPr lang="en-US" b="1" cap="all" dirty="0">
                <a:solidFill>
                  <a:srgbClr val="7F7F7F"/>
                </a:solidFill>
              </a:rPr>
              <a:t>Chapter Case</a:t>
            </a:r>
          </a:p>
        </p:txBody>
      </p:sp>
      <p:sp>
        <p:nvSpPr>
          <p:cNvPr id="3" name="Content Placeholder 2"/>
          <p:cNvSpPr>
            <a:spLocks noGrp="1"/>
          </p:cNvSpPr>
          <p:nvPr>
            <p:ph idx="1"/>
          </p:nvPr>
        </p:nvSpPr>
        <p:spPr>
          <a:xfrm>
            <a:off x="0" y="2362200"/>
            <a:ext cx="9144000" cy="3581401"/>
          </a:xfrm>
        </p:spPr>
        <p:txBody>
          <a:bodyPr/>
          <a:lstStyle/>
          <a:p>
            <a:pPr marL="0" indent="0">
              <a:buNone/>
            </a:pPr>
            <a:r>
              <a:rPr lang="en-US" dirty="0"/>
              <a:t>Read “An Orthopedic Group Decides to Construct a Specialty Hospital” in the cases section at the end of the book. How could the other hospitals in the area have used the concepts of alliances to prevent the construction of an independent orthopedic hospital?</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1738728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lstStyle/>
          <a:p>
            <a:r>
              <a:rPr lang="en-US" b="1" cap="all" dirty="0">
                <a:solidFill>
                  <a:srgbClr val="7F7F7F"/>
                </a:solidFill>
              </a:rPr>
              <a:t>Chapter Assignment</a:t>
            </a:r>
          </a:p>
        </p:txBody>
      </p:sp>
      <p:sp>
        <p:nvSpPr>
          <p:cNvPr id="3" name="Content Placeholder 2"/>
          <p:cNvSpPr>
            <a:spLocks noGrp="1"/>
          </p:cNvSpPr>
          <p:nvPr>
            <p:ph idx="1"/>
          </p:nvPr>
        </p:nvSpPr>
        <p:spPr>
          <a:xfrm>
            <a:off x="0" y="2057400"/>
            <a:ext cx="8686800" cy="3840163"/>
          </a:xfrm>
        </p:spPr>
        <p:txBody>
          <a:bodyPr>
            <a:normAutofit fontScale="92500" lnSpcReduction="10000"/>
          </a:bodyPr>
          <a:lstStyle/>
          <a:p>
            <a:pPr marL="514350" indent="-514350">
              <a:buFont typeface="+mj-lt"/>
              <a:buAutoNum type="arabicPeriod"/>
            </a:pPr>
            <a:r>
              <a:rPr lang="en-US" dirty="0"/>
              <a:t>Select a GPO. Identify its locations, services, facilities, and sites, and determine the criteria for membership.</a:t>
            </a:r>
          </a:p>
          <a:p>
            <a:pPr marL="514350" indent="-514350">
              <a:buFont typeface="+mj-lt"/>
              <a:buAutoNum type="arabicPeriod"/>
            </a:pPr>
            <a:endParaRPr lang="en-US" dirty="0"/>
          </a:p>
          <a:p>
            <a:pPr marL="514350" indent="-514350">
              <a:buFont typeface="+mj-lt"/>
              <a:buAutoNum type="arabicPeriod"/>
            </a:pPr>
            <a:r>
              <a:rPr lang="en-US" dirty="0"/>
              <a:t>Search the internet for strategic alliances. Find one example of each of the three types shown in exhibit 5.6. In a one-page paper, identify the strengths and potential weaknesses of each alliance.</a:t>
            </a:r>
          </a:p>
        </p:txBody>
      </p:sp>
      <p:sp>
        <p:nvSpPr>
          <p:cNvPr id="5" name="Footer Placeholder 4"/>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4182956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534400" cy="2057400"/>
          </a:xfrm>
        </p:spPr>
        <p:txBody>
          <a:bodyPr>
            <a:normAutofit/>
          </a:bodyPr>
          <a:lstStyle/>
          <a:p>
            <a:pPr marL="0" indent="0" algn="ctr">
              <a:buNone/>
            </a:pPr>
            <a:r>
              <a:rPr lang="en-US" sz="5400" b="1" cap="all" dirty="0">
                <a:solidFill>
                  <a:srgbClr val="7F7F7F"/>
                </a:solidFill>
              </a:rPr>
              <a:t>Questions?</a:t>
            </a:r>
          </a:p>
        </p:txBody>
      </p:sp>
      <p:sp>
        <p:nvSpPr>
          <p:cNvPr id="2" name="Footer Placeholder 1"/>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27647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001000" cy="1143000"/>
          </a:xfrm>
        </p:spPr>
        <p:txBody>
          <a:bodyPr/>
          <a:lstStyle/>
          <a:p>
            <a:r>
              <a:rPr lang="en-US" b="1" cap="all" dirty="0">
                <a:solidFill>
                  <a:srgbClr val="7F7F7F"/>
                </a:solidFill>
              </a:rPr>
              <a:t>Strategic Alliances</a:t>
            </a:r>
          </a:p>
        </p:txBody>
      </p:sp>
      <p:sp>
        <p:nvSpPr>
          <p:cNvPr id="3" name="Content Placeholder 2"/>
          <p:cNvSpPr>
            <a:spLocks noGrp="1"/>
          </p:cNvSpPr>
          <p:nvPr>
            <p:ph idx="1"/>
          </p:nvPr>
        </p:nvSpPr>
        <p:spPr>
          <a:xfrm>
            <a:off x="0" y="2057400"/>
            <a:ext cx="9144000" cy="3886200"/>
          </a:xfrm>
        </p:spPr>
        <p:txBody>
          <a:bodyPr>
            <a:noAutofit/>
          </a:bodyPr>
          <a:lstStyle/>
          <a:p>
            <a:r>
              <a:rPr lang="en-US" sz="2400" dirty="0"/>
              <a:t>“A mutually beneficial long-term formal relationship formed between two or more parties to pursue a set of agreed-upon goals or to meet a critical business need while remaining independent organizations.”</a:t>
            </a:r>
          </a:p>
          <a:p>
            <a:r>
              <a:rPr lang="en-US" sz="2400" dirty="0"/>
              <a:t>Relative to acquisitions, alliances are “cooperative, negotiated, and not so risky.” </a:t>
            </a:r>
          </a:p>
          <a:p>
            <a:r>
              <a:rPr lang="en-US" sz="2400" dirty="0"/>
              <a:t>Strategic alliances are established to gain joint competitive and collaborative advantage and share each other’s resources and capabilities. </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pic>
        <p:nvPicPr>
          <p:cNvPr id="1026" name="Picture 2" descr="C:\Users\swalston\AppData\Local\Microsoft\Windows\Temporary Internet Files\Content.IE5\XBRH97XN\MP900431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8924"/>
            <a:ext cx="1084957" cy="137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3348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b="1" cap="all" dirty="0">
                <a:solidFill>
                  <a:srgbClr val="7F7F7F"/>
                </a:solidFill>
              </a:rPr>
              <a:t>Drivers</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grpSp>
        <p:nvGrpSpPr>
          <p:cNvPr id="17" name="Group 16"/>
          <p:cNvGrpSpPr/>
          <p:nvPr/>
        </p:nvGrpSpPr>
        <p:grpSpPr>
          <a:xfrm>
            <a:off x="1519237" y="990600"/>
            <a:ext cx="6710363" cy="4432617"/>
            <a:chOff x="0" y="0"/>
            <a:chExt cx="6105695" cy="3988676"/>
          </a:xfrm>
        </p:grpSpPr>
        <p:grpSp>
          <p:nvGrpSpPr>
            <p:cNvPr id="18" name="Group 17"/>
            <p:cNvGrpSpPr/>
            <p:nvPr/>
          </p:nvGrpSpPr>
          <p:grpSpPr>
            <a:xfrm>
              <a:off x="0" y="0"/>
              <a:ext cx="6105695" cy="3308310"/>
              <a:chOff x="0" y="0"/>
              <a:chExt cx="6105695" cy="3308310"/>
            </a:xfrm>
          </p:grpSpPr>
          <p:sp>
            <p:nvSpPr>
              <p:cNvPr id="20" name="Oval 19"/>
              <p:cNvSpPr/>
              <p:nvPr/>
            </p:nvSpPr>
            <p:spPr>
              <a:xfrm>
                <a:off x="0" y="1114731"/>
                <a:ext cx="2222091" cy="943897"/>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New Drivers</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21" name="Oval 20"/>
              <p:cNvSpPr/>
              <p:nvPr/>
            </p:nvSpPr>
            <p:spPr>
              <a:xfrm>
                <a:off x="0" y="2266091"/>
                <a:ext cx="2222091" cy="1042219"/>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Traditional Drivers</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22" name="TextBox 5"/>
              <p:cNvSpPr txBox="1"/>
              <p:nvPr/>
            </p:nvSpPr>
            <p:spPr>
              <a:xfrm>
                <a:off x="2767219" y="1217051"/>
                <a:ext cx="3338195" cy="646370"/>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US"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Access </a:t>
                </a:r>
                <a:r>
                  <a:rPr kumimoji="0" lang="en-US" sz="1200" b="0" i="0" u="none"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to </a:t>
                </a:r>
                <a:r>
                  <a:rPr kumimoji="0" lang="en-US" sz="1200" b="0" i="0" u="sng"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n</a:t>
                </a:r>
                <a:r>
                  <a:rPr kumimoji="0" lang="en-US" sz="1200" b="0" i="0" u="none"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ew/</a:t>
                </a:r>
                <a:r>
                  <a:rPr kumimoji="0" lang="en-US" sz="1200" b="0" i="0" u="sng"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e</a:t>
                </a:r>
                <a:r>
                  <a:rPr kumimoji="0" lang="en-US" sz="1200" b="0" i="0" u="none"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merging </a:t>
                </a:r>
                <a:r>
                  <a:rPr kumimoji="0" lang="en-US" sz="1200" b="0" i="0" u="sng"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t</a:t>
                </a:r>
                <a:r>
                  <a:rPr kumimoji="0" lang="en-US" sz="1200" b="0" i="0" u="none"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echnologies</a:t>
                </a:r>
                <a:endParaRPr kumimoji="0" lang="en-US" sz="12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US" sz="1200" b="0" i="0"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Stronger innovation capabilities</a:t>
                </a:r>
                <a:endParaRPr kumimoji="0" lang="en-US" sz="1200" b="0" i="0"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US" sz="1200" b="0" i="0"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Access to new industries</a:t>
                </a:r>
                <a:endParaRPr kumimoji="0" lang="en-US" sz="1200" b="0" i="0"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23" name="TextBox 6"/>
              <p:cNvSpPr txBox="1"/>
              <p:nvPr/>
            </p:nvSpPr>
            <p:spPr>
              <a:xfrm>
                <a:off x="2767500" y="2202157"/>
                <a:ext cx="3338195" cy="1047115"/>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US"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Access to </a:t>
                </a:r>
                <a:r>
                  <a:rPr kumimoji="0" lang="en-US" sz="1200" b="0" i="0" u="sng"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rPr>
                  <a:t>geographic markets</a:t>
                </a:r>
                <a:endParaRPr kumimoji="0" lang="en-US" sz="1200" b="0" i="0" u="sng"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US"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Access to new customers</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US"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Access to talent</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US"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Strengthen brand or reputation</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US"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Share risks</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24" name="Right Arrow 23"/>
              <p:cNvSpPr/>
              <p:nvPr/>
            </p:nvSpPr>
            <p:spPr>
              <a:xfrm>
                <a:off x="2222091" y="1415845"/>
                <a:ext cx="545691" cy="341671"/>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Right Arrow 24"/>
              <p:cNvSpPr/>
              <p:nvPr/>
            </p:nvSpPr>
            <p:spPr>
              <a:xfrm>
                <a:off x="2222091" y="2616364"/>
                <a:ext cx="545691" cy="341671"/>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TextBox 9"/>
              <p:cNvSpPr txBox="1"/>
              <p:nvPr/>
            </p:nvSpPr>
            <p:spPr>
              <a:xfrm>
                <a:off x="722632" y="0"/>
                <a:ext cx="4822825" cy="2770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sp>
          <p:nvSpPr>
            <p:cNvPr id="19" name="TextBox 11"/>
            <p:cNvSpPr txBox="1"/>
            <p:nvPr/>
          </p:nvSpPr>
          <p:spPr>
            <a:xfrm>
              <a:off x="1912375" y="3711677"/>
              <a:ext cx="349536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Adapted from: PWC 2016 </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54630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b="1" cap="all" dirty="0">
                <a:solidFill>
                  <a:srgbClr val="7F7F7F"/>
                </a:solidFill>
              </a:rPr>
              <a:t>Issues</a:t>
            </a:r>
          </a:p>
        </p:txBody>
      </p:sp>
      <p:sp>
        <p:nvSpPr>
          <p:cNvPr id="3" name="Content Placeholder 2"/>
          <p:cNvSpPr>
            <a:spLocks noGrp="1"/>
          </p:cNvSpPr>
          <p:nvPr>
            <p:ph idx="1"/>
          </p:nvPr>
        </p:nvSpPr>
        <p:spPr>
          <a:xfrm>
            <a:off x="76200" y="1752600"/>
            <a:ext cx="8991600" cy="4068763"/>
          </a:xfrm>
        </p:spPr>
        <p:txBody>
          <a:bodyPr>
            <a:normAutofit lnSpcReduction="10000"/>
          </a:bodyPr>
          <a:lstStyle/>
          <a:p>
            <a:r>
              <a:rPr lang="en-US" dirty="0"/>
              <a:t>Few short-term benefits</a:t>
            </a:r>
          </a:p>
          <a:p>
            <a:endParaRPr lang="en-US" dirty="0"/>
          </a:p>
          <a:p>
            <a:r>
              <a:rPr lang="en-US" dirty="0"/>
              <a:t>Cooperation and trust critical</a:t>
            </a:r>
          </a:p>
          <a:p>
            <a:endParaRPr lang="en-US" dirty="0"/>
          </a:p>
          <a:p>
            <a:r>
              <a:rPr lang="en-US" dirty="0"/>
              <a:t>Different missions and cultures</a:t>
            </a:r>
          </a:p>
          <a:p>
            <a:endParaRPr lang="en-US" dirty="0"/>
          </a:p>
          <a:p>
            <a:r>
              <a:rPr lang="en-US" dirty="0"/>
              <a:t>Most alliances fail</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88313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42572"/>
            <a:ext cx="9144000" cy="4876806"/>
            <a:chOff x="-457479" y="0"/>
            <a:chExt cx="6862164" cy="3162853"/>
          </a:xfrm>
        </p:grpSpPr>
        <p:grpSp>
          <p:nvGrpSpPr>
            <p:cNvPr id="5" name="Group 4"/>
            <p:cNvGrpSpPr/>
            <p:nvPr/>
          </p:nvGrpSpPr>
          <p:grpSpPr>
            <a:xfrm>
              <a:off x="-34773" y="770294"/>
              <a:ext cx="6052771" cy="2392559"/>
              <a:chOff x="-34773" y="770294"/>
              <a:chExt cx="6052771" cy="2392559"/>
            </a:xfrm>
          </p:grpSpPr>
          <p:sp>
            <p:nvSpPr>
              <p:cNvPr id="7" name="Rectangle 6"/>
              <p:cNvSpPr/>
              <p:nvPr/>
            </p:nvSpPr>
            <p:spPr>
              <a:xfrm>
                <a:off x="474449" y="1410250"/>
                <a:ext cx="11811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a:solidFill>
                      <a:srgbClr val="000000"/>
                    </a:solidFill>
                    <a:effectLst/>
                    <a:latin typeface="Times New Roman"/>
                    <a:ea typeface="Times New Roman"/>
                    <a:cs typeface="Times New Roman"/>
                  </a:rPr>
                  <a:t>Higher potential for success</a:t>
                </a:r>
                <a:endParaRPr lang="en-US" sz="2400" dirty="0">
                  <a:effectLst/>
                  <a:latin typeface="Times New Roman"/>
                  <a:ea typeface="Times New Roman"/>
                  <a:cs typeface="Times New Roman"/>
                </a:endParaRPr>
              </a:p>
            </p:txBody>
          </p:sp>
          <p:sp>
            <p:nvSpPr>
              <p:cNvPr id="8" name="Rectangle 7"/>
              <p:cNvSpPr/>
              <p:nvPr/>
            </p:nvSpPr>
            <p:spPr>
              <a:xfrm>
                <a:off x="3522449" y="1410250"/>
                <a:ext cx="11811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a:solidFill>
                      <a:srgbClr val="000000"/>
                    </a:solidFill>
                    <a:effectLst/>
                    <a:latin typeface="Times New Roman"/>
                    <a:ea typeface="Times New Roman"/>
                    <a:cs typeface="Times New Roman"/>
                  </a:rPr>
                  <a:t>Higher potential for success</a:t>
                </a:r>
                <a:endParaRPr lang="en-US" sz="2400" dirty="0">
                  <a:effectLst/>
                  <a:latin typeface="Times New Roman"/>
                  <a:ea typeface="Times New Roman"/>
                  <a:cs typeface="Times New Roman"/>
                </a:endParaRPr>
              </a:p>
            </p:txBody>
          </p:sp>
          <p:sp>
            <p:nvSpPr>
              <p:cNvPr id="9" name="Rectangle 8"/>
              <p:cNvSpPr/>
              <p:nvPr/>
            </p:nvSpPr>
            <p:spPr>
              <a:xfrm>
                <a:off x="474449" y="2243007"/>
                <a:ext cx="11811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a:solidFill>
                      <a:srgbClr val="000000"/>
                    </a:solidFill>
                    <a:effectLst/>
                    <a:latin typeface="Times New Roman" panose="02020603050405020304" pitchFamily="18" charset="0"/>
                    <a:ea typeface="Times New Roman"/>
                    <a:cs typeface="Times New Roman" panose="02020603050405020304" pitchFamily="18" charset="0"/>
                  </a:rPr>
                  <a:t>Reasonable potential for success</a:t>
                </a:r>
                <a:endParaRPr lang="en-US" sz="2400" dirty="0">
                  <a:effectLst/>
                  <a:latin typeface="Times New Roman" panose="02020603050405020304" pitchFamily="18" charset="0"/>
                  <a:ea typeface="Times New Roman"/>
                  <a:cs typeface="Times New Roman" panose="02020603050405020304" pitchFamily="18" charset="0"/>
                </a:endParaRPr>
              </a:p>
            </p:txBody>
          </p:sp>
          <p:sp>
            <p:nvSpPr>
              <p:cNvPr id="10" name="Rectangle 9"/>
              <p:cNvSpPr/>
              <p:nvPr/>
            </p:nvSpPr>
            <p:spPr>
              <a:xfrm>
                <a:off x="1655549" y="2243007"/>
                <a:ext cx="11811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a:solidFill>
                      <a:srgbClr val="000000"/>
                    </a:solidFill>
                    <a:effectLst/>
                    <a:latin typeface="Times New Roman"/>
                    <a:ea typeface="Times New Roman"/>
                    <a:cs typeface="Times New Roman"/>
                  </a:rPr>
                  <a:t>High potential for failure</a:t>
                </a:r>
                <a:endParaRPr lang="en-US" sz="2400" dirty="0">
                  <a:effectLst/>
                  <a:latin typeface="Times New Roman"/>
                  <a:ea typeface="Times New Roman"/>
                  <a:cs typeface="Times New Roman"/>
                </a:endParaRPr>
              </a:p>
            </p:txBody>
          </p:sp>
          <p:sp>
            <p:nvSpPr>
              <p:cNvPr id="11" name="Rectangle 10"/>
              <p:cNvSpPr/>
              <p:nvPr/>
            </p:nvSpPr>
            <p:spPr>
              <a:xfrm>
                <a:off x="1655549" y="1410250"/>
                <a:ext cx="11811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a:solidFill>
                      <a:srgbClr val="000000"/>
                    </a:solidFill>
                    <a:effectLst/>
                    <a:latin typeface="Times New Roman"/>
                    <a:ea typeface="Times New Roman"/>
                    <a:cs typeface="Times New Roman"/>
                  </a:rPr>
                  <a:t>Reasonable potential for failure</a:t>
                </a:r>
                <a:endParaRPr lang="en-US" sz="2400" dirty="0">
                  <a:effectLst/>
                  <a:latin typeface="Times New Roman"/>
                  <a:ea typeface="Times New Roman"/>
                  <a:cs typeface="Times New Roman"/>
                </a:endParaRPr>
              </a:p>
            </p:txBody>
          </p:sp>
          <p:sp>
            <p:nvSpPr>
              <p:cNvPr id="12" name="Rectangle 11"/>
              <p:cNvSpPr/>
              <p:nvPr/>
            </p:nvSpPr>
            <p:spPr>
              <a:xfrm>
                <a:off x="4703549" y="2232121"/>
                <a:ext cx="1181100" cy="849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a:solidFill>
                      <a:srgbClr val="000000"/>
                    </a:solidFill>
                    <a:effectLst/>
                    <a:latin typeface="Times New Roman"/>
                    <a:ea typeface="Times New Roman"/>
                    <a:cs typeface="Times New Roman"/>
                  </a:rPr>
                  <a:t>High potential for failure</a:t>
                </a:r>
                <a:endParaRPr lang="en-US" sz="2400" dirty="0">
                  <a:effectLst/>
                  <a:latin typeface="Times New Roman"/>
                  <a:ea typeface="Times New Roman"/>
                  <a:cs typeface="Times New Roman"/>
                </a:endParaRPr>
              </a:p>
            </p:txBody>
          </p:sp>
          <p:sp>
            <p:nvSpPr>
              <p:cNvPr id="13" name="Rectangle 12"/>
              <p:cNvSpPr/>
              <p:nvPr/>
            </p:nvSpPr>
            <p:spPr>
              <a:xfrm>
                <a:off x="4703549" y="1410250"/>
                <a:ext cx="11811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a:solidFill>
                      <a:srgbClr val="000000"/>
                    </a:solidFill>
                    <a:effectLst/>
                    <a:latin typeface="Times New Roman"/>
                    <a:ea typeface="Times New Roman"/>
                    <a:cs typeface="Times New Roman"/>
                  </a:rPr>
                  <a:t>Reasonable potential for failure</a:t>
                </a:r>
                <a:endParaRPr lang="en-US" sz="2400" dirty="0">
                  <a:effectLst/>
                  <a:latin typeface="Times New Roman"/>
                  <a:ea typeface="Times New Roman"/>
                  <a:cs typeface="Times New Roman"/>
                </a:endParaRPr>
              </a:p>
            </p:txBody>
          </p:sp>
          <p:sp>
            <p:nvSpPr>
              <p:cNvPr id="14" name="Rectangle 13"/>
              <p:cNvSpPr/>
              <p:nvPr/>
            </p:nvSpPr>
            <p:spPr>
              <a:xfrm>
                <a:off x="3522449" y="2243007"/>
                <a:ext cx="11811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a:solidFill>
                      <a:srgbClr val="000000"/>
                    </a:solidFill>
                    <a:effectLst/>
                    <a:latin typeface="Times New Roman"/>
                    <a:ea typeface="Times New Roman"/>
                    <a:cs typeface="Times New Roman"/>
                  </a:rPr>
                  <a:t>Reasonable potential for success</a:t>
                </a:r>
                <a:endParaRPr lang="en-US" sz="2400" dirty="0">
                  <a:effectLst/>
                  <a:latin typeface="Times New Roman"/>
                  <a:ea typeface="Times New Roman"/>
                  <a:cs typeface="Times New Roman"/>
                </a:endParaRPr>
              </a:p>
            </p:txBody>
          </p:sp>
          <p:sp>
            <p:nvSpPr>
              <p:cNvPr id="15" name="TextBox 11"/>
              <p:cNvSpPr txBox="1"/>
              <p:nvPr/>
            </p:nvSpPr>
            <p:spPr>
              <a:xfrm>
                <a:off x="398249" y="994752"/>
                <a:ext cx="2514600" cy="419178"/>
              </a:xfrm>
              <a:prstGeom prst="rect">
                <a:avLst/>
              </a:prstGeom>
              <a:noFill/>
            </p:spPr>
            <p:txBody>
              <a:bodyPr wrap="square" rtlCol="0">
                <a:spAutoFit/>
              </a:bodyPr>
              <a:lstStyle/>
              <a:p>
                <a:pPr marL="0" marR="0" algn="ctr">
                  <a:spcBef>
                    <a:spcPts val="0"/>
                  </a:spcBef>
                  <a:spcAft>
                    <a:spcPts val="0"/>
                  </a:spcAft>
                </a:pPr>
                <a:r>
                  <a:rPr lang="en-US" kern="1200" dirty="0">
                    <a:solidFill>
                      <a:srgbClr val="000000"/>
                    </a:solidFill>
                    <a:effectLst/>
                    <a:latin typeface="Times New Roman"/>
                    <a:ea typeface="Times New Roman"/>
                    <a:cs typeface="Times New Roman"/>
                  </a:rPr>
                  <a:t>Missions</a:t>
                </a:r>
                <a:endParaRPr lang="en-US" sz="2400" dirty="0">
                  <a:effectLst/>
                  <a:latin typeface="Times New Roman"/>
                  <a:ea typeface="Times New Roman"/>
                  <a:cs typeface="Times New Roman"/>
                </a:endParaRPr>
              </a:p>
              <a:p>
                <a:pPr marL="0" marR="0">
                  <a:spcBef>
                    <a:spcPts val="0"/>
                  </a:spcBef>
                  <a:spcAft>
                    <a:spcPts val="0"/>
                  </a:spcAft>
                </a:pPr>
                <a:r>
                  <a:rPr lang="en-US" kern="1200" dirty="0">
                    <a:solidFill>
                      <a:srgbClr val="000000"/>
                    </a:solidFill>
                    <a:effectLst/>
                    <a:latin typeface="Times New Roman"/>
                    <a:ea typeface="Times New Roman"/>
                    <a:cs typeface="Times New Roman"/>
                  </a:rPr>
                  <a:t>       Aligned             Misaligned</a:t>
                </a:r>
                <a:endParaRPr lang="en-US" sz="2400" dirty="0">
                  <a:effectLst/>
                  <a:latin typeface="Times New Roman"/>
                  <a:ea typeface="Times New Roman"/>
                  <a:cs typeface="Times New Roman"/>
                </a:endParaRPr>
              </a:p>
            </p:txBody>
          </p:sp>
          <p:sp>
            <p:nvSpPr>
              <p:cNvPr id="16" name="TextBox 12"/>
              <p:cNvSpPr txBox="1"/>
              <p:nvPr/>
            </p:nvSpPr>
            <p:spPr>
              <a:xfrm>
                <a:off x="3489792" y="973901"/>
                <a:ext cx="2514600" cy="419178"/>
              </a:xfrm>
              <a:prstGeom prst="rect">
                <a:avLst/>
              </a:prstGeom>
              <a:noFill/>
            </p:spPr>
            <p:txBody>
              <a:bodyPr wrap="square" rtlCol="0">
                <a:spAutoFit/>
              </a:bodyPr>
              <a:lstStyle/>
              <a:p>
                <a:pPr marL="0" marR="0" algn="ctr">
                  <a:spcBef>
                    <a:spcPts val="0"/>
                  </a:spcBef>
                  <a:spcAft>
                    <a:spcPts val="0"/>
                  </a:spcAft>
                </a:pPr>
                <a:r>
                  <a:rPr lang="en-US" kern="1200" dirty="0">
                    <a:solidFill>
                      <a:srgbClr val="000000"/>
                    </a:solidFill>
                    <a:effectLst/>
                    <a:latin typeface="Times New Roman"/>
                    <a:ea typeface="Times New Roman"/>
                    <a:cs typeface="Times New Roman"/>
                  </a:rPr>
                  <a:t>Missions</a:t>
                </a:r>
                <a:endParaRPr lang="en-US" sz="2400" dirty="0">
                  <a:effectLst/>
                  <a:latin typeface="Times New Roman"/>
                  <a:ea typeface="Times New Roman"/>
                  <a:cs typeface="Times New Roman"/>
                </a:endParaRPr>
              </a:p>
              <a:p>
                <a:pPr marL="0" marR="0">
                  <a:spcBef>
                    <a:spcPts val="0"/>
                  </a:spcBef>
                  <a:spcAft>
                    <a:spcPts val="0"/>
                  </a:spcAft>
                </a:pPr>
                <a:r>
                  <a:rPr lang="en-US" kern="1200" dirty="0">
                    <a:solidFill>
                      <a:srgbClr val="000000"/>
                    </a:solidFill>
                    <a:effectLst/>
                    <a:latin typeface="Times New Roman"/>
                    <a:ea typeface="Times New Roman"/>
                    <a:cs typeface="Times New Roman"/>
                  </a:rPr>
                  <a:t>      Aligned             Misaligned</a:t>
                </a:r>
                <a:endParaRPr lang="en-US" sz="2400" dirty="0">
                  <a:effectLst/>
                  <a:latin typeface="Times New Roman"/>
                  <a:ea typeface="Times New Roman"/>
                  <a:cs typeface="Times New Roman"/>
                </a:endParaRPr>
              </a:p>
            </p:txBody>
          </p:sp>
          <p:sp>
            <p:nvSpPr>
              <p:cNvPr id="17" name="TextBox 13"/>
              <p:cNvSpPr txBox="1"/>
              <p:nvPr/>
            </p:nvSpPr>
            <p:spPr>
              <a:xfrm rot="16200000">
                <a:off x="-678976" y="2033607"/>
                <a:ext cx="1773449" cy="485043"/>
              </a:xfrm>
              <a:prstGeom prst="rect">
                <a:avLst/>
              </a:prstGeom>
              <a:noFill/>
            </p:spPr>
            <p:txBody>
              <a:bodyPr wrap="square" rtlCol="0">
                <a:spAutoFit/>
              </a:bodyPr>
              <a:lstStyle/>
              <a:p>
                <a:r>
                  <a:rPr lang="en-US" kern="1200" dirty="0">
                    <a:solidFill>
                      <a:srgbClr val="000000"/>
                    </a:solidFill>
                    <a:effectLst/>
                    <a:latin typeface="Calibri"/>
                    <a:ea typeface="Times New Roman"/>
                    <a:cs typeface="Times New Roman"/>
                  </a:rPr>
                  <a:t>                </a:t>
                </a:r>
                <a:r>
                  <a:rPr lang="en-US" kern="1200" dirty="0">
                    <a:solidFill>
                      <a:srgbClr val="000000"/>
                    </a:solidFill>
                    <a:effectLst/>
                    <a:latin typeface="Times New Roman"/>
                    <a:ea typeface="Times New Roman"/>
                    <a:cs typeface="Times New Roman"/>
                  </a:rPr>
                  <a:t>Cultures</a:t>
                </a:r>
                <a:endParaRPr lang="en-US" sz="2400" dirty="0">
                  <a:effectLst/>
                  <a:latin typeface="Times New Roman"/>
                  <a:ea typeface="Times New Roman"/>
                  <a:cs typeface="Times New Roman"/>
                </a:endParaRPr>
              </a:p>
              <a:p>
                <a:pPr marL="0" marR="0">
                  <a:spcBef>
                    <a:spcPts val="0"/>
                  </a:spcBef>
                  <a:spcAft>
                    <a:spcPts val="0"/>
                  </a:spcAft>
                </a:pPr>
                <a:r>
                  <a:rPr lang="en-US" kern="1200" dirty="0">
                    <a:solidFill>
                      <a:srgbClr val="000000"/>
                    </a:solidFill>
                    <a:effectLst/>
                    <a:latin typeface="Times New Roman"/>
                    <a:ea typeface="Times New Roman"/>
                    <a:cs typeface="Times New Roman"/>
                  </a:rPr>
                  <a:t>   Misaligned       Aligned</a:t>
                </a:r>
                <a:endParaRPr lang="en-US" sz="2400" dirty="0">
                  <a:effectLst/>
                  <a:latin typeface="Times New Roman"/>
                  <a:ea typeface="Times New Roman"/>
                  <a:cs typeface="Times New Roman"/>
                </a:endParaRPr>
              </a:p>
            </p:txBody>
          </p:sp>
          <p:sp>
            <p:nvSpPr>
              <p:cNvPr id="18" name="TextBox 14"/>
              <p:cNvSpPr txBox="1"/>
              <p:nvPr/>
            </p:nvSpPr>
            <p:spPr>
              <a:xfrm rot="16200000">
                <a:off x="2395319" y="2022720"/>
                <a:ext cx="1773449" cy="485043"/>
              </a:xfrm>
              <a:prstGeom prst="rect">
                <a:avLst/>
              </a:prstGeom>
              <a:noFill/>
            </p:spPr>
            <p:txBody>
              <a:bodyPr wrap="square" rtlCol="0">
                <a:spAutoFit/>
              </a:bodyPr>
              <a:lstStyle/>
              <a:p>
                <a:r>
                  <a:rPr lang="en-US" kern="1200" dirty="0">
                    <a:solidFill>
                      <a:srgbClr val="000000"/>
                    </a:solidFill>
                    <a:effectLst/>
                    <a:latin typeface="Times New Roman"/>
                    <a:ea typeface="Times New Roman"/>
                    <a:cs typeface="Times New Roman"/>
                  </a:rPr>
                  <a:t>               Cultures</a:t>
                </a:r>
                <a:endParaRPr lang="en-US" sz="2400" dirty="0">
                  <a:effectLst/>
                  <a:latin typeface="Times New Roman"/>
                  <a:ea typeface="Times New Roman"/>
                  <a:cs typeface="Times New Roman"/>
                </a:endParaRPr>
              </a:p>
              <a:p>
                <a:pPr marL="0" marR="0">
                  <a:spcBef>
                    <a:spcPts val="0"/>
                  </a:spcBef>
                  <a:spcAft>
                    <a:spcPts val="0"/>
                  </a:spcAft>
                </a:pPr>
                <a:r>
                  <a:rPr lang="en-US" kern="1200" dirty="0">
                    <a:solidFill>
                      <a:srgbClr val="000000"/>
                    </a:solidFill>
                    <a:effectLst/>
                    <a:latin typeface="Times New Roman"/>
                    <a:ea typeface="Times New Roman"/>
                    <a:cs typeface="Times New Roman"/>
                  </a:rPr>
                  <a:t>   Misaligned       Aligned</a:t>
                </a:r>
                <a:endParaRPr lang="en-US" sz="2400" dirty="0">
                  <a:effectLst/>
                  <a:latin typeface="Times New Roman"/>
                  <a:ea typeface="Times New Roman"/>
                  <a:cs typeface="Times New Roman"/>
                </a:endParaRPr>
              </a:p>
            </p:txBody>
          </p:sp>
          <p:sp>
            <p:nvSpPr>
              <p:cNvPr id="19" name="TextBox 15"/>
              <p:cNvSpPr txBox="1"/>
              <p:nvPr/>
            </p:nvSpPr>
            <p:spPr>
              <a:xfrm>
                <a:off x="280466" y="770294"/>
                <a:ext cx="2628901" cy="299413"/>
              </a:xfrm>
              <a:prstGeom prst="rect">
                <a:avLst/>
              </a:prstGeom>
              <a:noFill/>
            </p:spPr>
            <p:txBody>
              <a:bodyPr wrap="square" rtlCol="0">
                <a:spAutoFit/>
              </a:bodyPr>
              <a:lstStyle/>
              <a:p>
                <a:pPr marL="0" marR="0" algn="ctr">
                  <a:spcBef>
                    <a:spcPts val="0"/>
                  </a:spcBef>
                  <a:spcAft>
                    <a:spcPts val="0"/>
                  </a:spcAft>
                </a:pPr>
                <a:r>
                  <a:rPr lang="en-US" sz="2400" kern="1200" dirty="0">
                    <a:solidFill>
                      <a:srgbClr val="000000"/>
                    </a:solidFill>
                    <a:effectLst/>
                    <a:latin typeface="Times New Roman"/>
                    <a:ea typeface="Times New Roman"/>
                    <a:cs typeface="Times New Roman"/>
                  </a:rPr>
                  <a:t>Strategic Alliances</a:t>
                </a:r>
                <a:endParaRPr lang="en-US" sz="2400" dirty="0">
                  <a:effectLst/>
                  <a:latin typeface="Times New Roman"/>
                  <a:ea typeface="Times New Roman"/>
                  <a:cs typeface="Times New Roman"/>
                </a:endParaRPr>
              </a:p>
            </p:txBody>
          </p:sp>
          <p:sp>
            <p:nvSpPr>
              <p:cNvPr id="20" name="TextBox 16"/>
              <p:cNvSpPr txBox="1"/>
              <p:nvPr/>
            </p:nvSpPr>
            <p:spPr>
              <a:xfrm>
                <a:off x="3389098" y="779588"/>
                <a:ext cx="2628900" cy="299413"/>
              </a:xfrm>
              <a:prstGeom prst="rect">
                <a:avLst/>
              </a:prstGeom>
              <a:noFill/>
            </p:spPr>
            <p:txBody>
              <a:bodyPr wrap="square" rtlCol="0">
                <a:spAutoFit/>
              </a:bodyPr>
              <a:lstStyle/>
              <a:p>
                <a:pPr marL="0" marR="0" algn="ctr">
                  <a:spcBef>
                    <a:spcPts val="0"/>
                  </a:spcBef>
                  <a:spcAft>
                    <a:spcPts val="0"/>
                  </a:spcAft>
                </a:pPr>
                <a:r>
                  <a:rPr lang="en-US" sz="2400" kern="1200" dirty="0">
                    <a:solidFill>
                      <a:srgbClr val="000000"/>
                    </a:solidFill>
                    <a:effectLst/>
                    <a:latin typeface="Times New Roman"/>
                    <a:ea typeface="Times New Roman"/>
                    <a:cs typeface="Times New Roman"/>
                  </a:rPr>
                  <a:t> Mergers</a:t>
                </a:r>
                <a:endParaRPr lang="en-US" sz="2400" dirty="0">
                  <a:effectLst/>
                  <a:latin typeface="Times New Roman"/>
                  <a:ea typeface="Times New Roman"/>
                  <a:cs typeface="Times New Roman"/>
                </a:endParaRPr>
              </a:p>
            </p:txBody>
          </p:sp>
        </p:grpSp>
        <p:sp>
          <p:nvSpPr>
            <p:cNvPr id="6" name="TextBox 18"/>
            <p:cNvSpPr txBox="1"/>
            <p:nvPr/>
          </p:nvSpPr>
          <p:spPr>
            <a:xfrm>
              <a:off x="-457479" y="0"/>
              <a:ext cx="6862164" cy="538943"/>
            </a:xfrm>
            <a:prstGeom prst="rect">
              <a:avLst/>
            </a:prstGeom>
            <a:noFill/>
          </p:spPr>
          <p:txBody>
            <a:bodyPr wrap="square" rtlCol="0">
              <a:spAutoFit/>
            </a:bodyPr>
            <a:lstStyle/>
            <a:p>
              <a:pPr marL="0" marR="0" algn="ctr">
                <a:spcBef>
                  <a:spcPts val="0"/>
                </a:spcBef>
                <a:spcAft>
                  <a:spcPts val="0"/>
                </a:spcAft>
              </a:pPr>
              <a:r>
                <a:rPr lang="en-US" sz="2400" b="1" kern="1200" cap="all" dirty="0">
                  <a:solidFill>
                    <a:srgbClr val="7F7F7F"/>
                  </a:solidFill>
                  <a:effectLst/>
                  <a:latin typeface="Times New Roman"/>
                  <a:ea typeface="Times New Roman"/>
                </a:rPr>
                <a:t>Influence </a:t>
              </a:r>
              <a:r>
                <a:rPr lang="en-US" sz="2400" b="1" cap="all" dirty="0">
                  <a:solidFill>
                    <a:srgbClr val="7F7F7F"/>
                  </a:solidFill>
                  <a:latin typeface="Times New Roman"/>
                  <a:ea typeface="Times New Roman"/>
                </a:rPr>
                <a:t>of </a:t>
              </a:r>
              <a:r>
                <a:rPr lang="en-US" sz="2400" b="1" kern="1200" cap="all" dirty="0">
                  <a:solidFill>
                    <a:srgbClr val="7F7F7F"/>
                  </a:solidFill>
                  <a:effectLst/>
                  <a:latin typeface="Times New Roman"/>
                  <a:ea typeface="Times New Roman"/>
                </a:rPr>
                <a:t>Mission and Culture </a:t>
              </a:r>
              <a:r>
                <a:rPr lang="en-US" sz="2400" b="1" cap="all" dirty="0">
                  <a:solidFill>
                    <a:srgbClr val="7F7F7F"/>
                  </a:solidFill>
                  <a:latin typeface="Times New Roman"/>
                  <a:ea typeface="Times New Roman"/>
                </a:rPr>
                <a:t>on the Success of Strategic Alliance and Mergers</a:t>
              </a:r>
              <a:endParaRPr lang="en-US" sz="2400" b="1" cap="all" dirty="0">
                <a:solidFill>
                  <a:srgbClr val="7F7F7F"/>
                </a:solidFill>
                <a:effectLst/>
                <a:latin typeface="Times New Roman"/>
                <a:ea typeface="Times New Roman"/>
              </a:endParaRPr>
            </a:p>
          </p:txBody>
        </p:sp>
      </p:grpSp>
      <p:sp>
        <p:nvSpPr>
          <p:cNvPr id="2" name="Footer Placeholder 1"/>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178930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7543800" cy="1143000"/>
          </a:xfrm>
        </p:spPr>
        <p:txBody>
          <a:bodyPr/>
          <a:lstStyle/>
          <a:p>
            <a:r>
              <a:rPr lang="en-US" b="1" cap="all" dirty="0">
                <a:solidFill>
                  <a:srgbClr val="7F7F7F"/>
                </a:solidFill>
              </a:rPr>
              <a:t>Benefits of Alliances</a:t>
            </a:r>
          </a:p>
        </p:txBody>
      </p:sp>
      <p:sp>
        <p:nvSpPr>
          <p:cNvPr id="3" name="Content Placeholder 2"/>
          <p:cNvSpPr>
            <a:spLocks noGrp="1"/>
          </p:cNvSpPr>
          <p:nvPr>
            <p:ph idx="1"/>
          </p:nvPr>
        </p:nvSpPr>
        <p:spPr>
          <a:xfrm>
            <a:off x="0" y="1981200"/>
            <a:ext cx="9144000" cy="3733801"/>
          </a:xfrm>
        </p:spPr>
        <p:txBody>
          <a:bodyPr>
            <a:normAutofit/>
          </a:bodyPr>
          <a:lstStyle/>
          <a:p>
            <a:r>
              <a:rPr lang="en-US" dirty="0"/>
              <a:t>Encourage greater interorganizational cooperation with requisite trust, commitment, and shared risk </a:t>
            </a:r>
          </a:p>
          <a:p>
            <a:r>
              <a:rPr lang="en-US" dirty="0"/>
              <a:t>Allow organizations to address organizational inertia by creating novel relationships, which engender new knowledge and ways to do things </a:t>
            </a:r>
          </a:p>
          <a:p>
            <a:r>
              <a:rPr lang="en-US" dirty="0"/>
              <a:t>Allow each partner to retain its autonomy and independence, preserving greater strategic flexibility</a:t>
            </a:r>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pic>
        <p:nvPicPr>
          <p:cNvPr id="4098" name="Picture 2" descr="C:\Users\swalston\AppData\Local\Microsoft\Windows\Temporary Internet Files\Content.IE5\GVU7L70O\MC9001986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3482"/>
            <a:ext cx="1600200" cy="14347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8587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
            <a:ext cx="7315200" cy="1066800"/>
          </a:xfrm>
        </p:spPr>
        <p:txBody>
          <a:bodyPr>
            <a:normAutofit fontScale="90000"/>
          </a:bodyPr>
          <a:lstStyle/>
          <a:p>
            <a:r>
              <a:rPr lang="en-US" b="1" cap="all" dirty="0">
                <a:solidFill>
                  <a:srgbClr val="7F7F7F"/>
                </a:solidFill>
              </a:rPr>
              <a:t>Disadvantages of Alliances</a:t>
            </a:r>
          </a:p>
        </p:txBody>
      </p:sp>
      <p:sp>
        <p:nvSpPr>
          <p:cNvPr id="3" name="Content Placeholder 2"/>
          <p:cNvSpPr>
            <a:spLocks noGrp="1"/>
          </p:cNvSpPr>
          <p:nvPr>
            <p:ph idx="1"/>
          </p:nvPr>
        </p:nvSpPr>
        <p:spPr>
          <a:xfrm>
            <a:off x="861" y="1981200"/>
            <a:ext cx="9144000" cy="3810000"/>
          </a:xfrm>
        </p:spPr>
        <p:txBody>
          <a:bodyPr>
            <a:normAutofit/>
          </a:bodyPr>
          <a:lstStyle/>
          <a:p>
            <a:r>
              <a:rPr lang="en-US" dirty="0"/>
              <a:t>Can divert an organization from its mission</a:t>
            </a:r>
          </a:p>
          <a:p>
            <a:r>
              <a:rPr lang="en-US" dirty="0"/>
              <a:t>Setting up an alliance can be costly and time consuming for leaders </a:t>
            </a:r>
          </a:p>
          <a:p>
            <a:r>
              <a:rPr lang="en-US" dirty="0"/>
              <a:t>Participating in alliances can create legal antitrust problems </a:t>
            </a:r>
          </a:p>
          <a:p>
            <a:r>
              <a:rPr lang="en-US" dirty="0"/>
              <a:t>More difficult to establish and maintain a unity of purpose and organizational cohesion</a:t>
            </a:r>
          </a:p>
          <a:p>
            <a:endParaRPr lang="en-US" dirty="0"/>
          </a:p>
        </p:txBody>
      </p:sp>
      <p:sp>
        <p:nvSpPr>
          <p:cNvPr id="4" name="Footer Placeholder 3"/>
          <p:cNvSpPr>
            <a:spLocks noGrp="1"/>
          </p:cNvSpPr>
          <p:nvPr>
            <p:ph type="ftr" sz="quarter" idx="11"/>
          </p:nvPr>
        </p:nvSpPr>
        <p:spPr/>
        <p:txBody>
          <a:bodyPr/>
          <a:lstStyle/>
          <a:p>
            <a:r>
              <a:rPr lang="en-US"/>
              <a:t>Copyright © 2018 Foundation of the American College of Healthcare Executives. Not for sale.</a:t>
            </a:r>
            <a:endParaRPr lang="en-US" dirty="0"/>
          </a:p>
        </p:txBody>
      </p:sp>
      <p:pic>
        <p:nvPicPr>
          <p:cNvPr id="5122" name="Picture 2" descr="C:\Users\swalston\AppData\Local\Microsoft\Windows\Temporary Internet Files\Content.IE5\3EQFPECJ\MC9000553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 y="-76200"/>
            <a:ext cx="2206482" cy="18862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669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0600"/>
            <a:ext cx="9067800" cy="1938992"/>
          </a:xfrm>
          <a:prstGeom prst="rect">
            <a:avLst/>
          </a:prstGeom>
          <a:noFill/>
        </p:spPr>
        <p:txBody>
          <a:bodyPr wrap="square" rtlCol="0">
            <a:spAutoFit/>
          </a:bodyPr>
          <a:lstStyle/>
          <a:p>
            <a:pPr algn="ctr"/>
            <a:r>
              <a:rPr lang="en-US" sz="4000" b="1" cap="all" dirty="0">
                <a:solidFill>
                  <a:srgbClr val="7F7F7F"/>
                </a:solidFill>
                <a:latin typeface="Times New Roman"/>
                <a:cs typeface="Times New Roman"/>
              </a:rPr>
              <a:t>Different Strategic Alliance Arrangements by Organization Type</a:t>
            </a:r>
          </a:p>
        </p:txBody>
      </p:sp>
      <p:sp>
        <p:nvSpPr>
          <p:cNvPr id="4" name="TextBox 3"/>
          <p:cNvSpPr txBox="1"/>
          <p:nvPr/>
        </p:nvSpPr>
        <p:spPr>
          <a:xfrm>
            <a:off x="457200" y="3733800"/>
            <a:ext cx="7924800" cy="584776"/>
          </a:xfrm>
          <a:prstGeom prst="rect">
            <a:avLst/>
          </a:prstGeom>
          <a:noFill/>
        </p:spPr>
        <p:txBody>
          <a:bodyPr wrap="square" rtlCol="0">
            <a:spAutoFit/>
          </a:bodyPr>
          <a:lstStyle/>
          <a:p>
            <a:pPr algn="ctr"/>
            <a:r>
              <a:rPr lang="en-US" sz="3200" dirty="0">
                <a:latin typeface="Times New Roman"/>
                <a:cs typeface="Times New Roman"/>
              </a:rPr>
              <a:t>Exhibit 5.3</a:t>
            </a:r>
          </a:p>
        </p:txBody>
      </p:sp>
      <p:sp>
        <p:nvSpPr>
          <p:cNvPr id="3" name="Footer Placeholder 2"/>
          <p:cNvSpPr>
            <a:spLocks noGrp="1"/>
          </p:cNvSpPr>
          <p:nvPr>
            <p:ph type="ftr" sz="quarter" idx="11"/>
          </p:nvPr>
        </p:nvSpPr>
        <p:spPr/>
        <p:txBody>
          <a:bodyPr/>
          <a:lstStyle/>
          <a:p>
            <a:r>
              <a:rPr lang="en-US"/>
              <a:t>Copyright © 2018 Foundation of the American College of Healthcare Executives. Not for sale.</a:t>
            </a:r>
            <a:endParaRPr lang="en-US" dirty="0"/>
          </a:p>
        </p:txBody>
      </p:sp>
    </p:spTree>
    <p:extLst>
      <p:ext uri="{BB962C8B-B14F-4D97-AF65-F5344CB8AC3E}">
        <p14:creationId xmlns:p14="http://schemas.microsoft.com/office/powerpoint/2010/main" val="1016787918"/>
      </p:ext>
    </p:extLst>
  </p:cSld>
  <p:clrMapOvr>
    <a:masterClrMapping/>
  </p:clrMapOvr>
</p:sld>
</file>

<file path=ppt/theme/theme1.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Walston</Template>
  <TotalTime>1349</TotalTime>
  <Words>2056</Words>
  <Application>Microsoft Office PowerPoint</Application>
  <PresentationFormat>On-screen Show (4:3)</PresentationFormat>
  <Paragraphs>173</Paragraphs>
  <Slides>27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Garamond</vt:lpstr>
      <vt:lpstr>Times New Roman</vt:lpstr>
      <vt:lpstr>PPTtemplate</vt:lpstr>
      <vt:lpstr>1_PPTtemplate</vt:lpstr>
      <vt:lpstr>Chapter 5: Strategic Alliances PowerPoint Presentation</vt:lpstr>
      <vt:lpstr>Learning Objectives</vt:lpstr>
      <vt:lpstr>Strategic Alliances</vt:lpstr>
      <vt:lpstr>Drivers</vt:lpstr>
      <vt:lpstr>Issues</vt:lpstr>
      <vt:lpstr>PowerPoint Presentation</vt:lpstr>
      <vt:lpstr>Benefits of Alliances</vt:lpstr>
      <vt:lpstr>Disadvantages of Alliances</vt:lpstr>
      <vt:lpstr>PowerPoint Presentation</vt:lpstr>
      <vt:lpstr>Example: Pfizer and Warner-Lambert </vt:lpstr>
      <vt:lpstr>United Healthcare and North Shore-LIJ Health System</vt:lpstr>
      <vt:lpstr>Resource Interdependencies</vt:lpstr>
      <vt:lpstr>PowerPoint Presentation</vt:lpstr>
      <vt:lpstr>EXAmple:  Centura Health system</vt:lpstr>
      <vt:lpstr>Physician–Hospital Organization</vt:lpstr>
      <vt:lpstr>PowerPoint Presentation</vt:lpstr>
      <vt:lpstr>Types of Alliances Shift</vt:lpstr>
      <vt:lpstr>PowerPoint Presentation</vt:lpstr>
      <vt:lpstr>Management of Alliances</vt:lpstr>
      <vt:lpstr>Management of  Alliances (cont.)</vt:lpstr>
      <vt:lpstr>Management of Alliances (cont.)</vt:lpstr>
      <vt:lpstr>Management of Alliances (cont.)</vt:lpstr>
      <vt:lpstr>Management of Alliances (cont.)</vt:lpstr>
      <vt:lpstr>Chapter Questions</vt:lpstr>
      <vt:lpstr>Chapter Case</vt:lpstr>
      <vt:lpstr>Chapter Assignment</vt:lpstr>
      <vt:lpstr>PowerPoint Presentation</vt:lpstr>
    </vt:vector>
  </TitlesOfParts>
  <Company>OUHSC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Alliances</dc:title>
  <dc:creator>Walston, Stephen L.  (HSC)</dc:creator>
  <cp:lastModifiedBy>Andrew Baumann</cp:lastModifiedBy>
  <cp:revision>57</cp:revision>
  <dcterms:created xsi:type="dcterms:W3CDTF">2012-12-17T22:19:14Z</dcterms:created>
  <dcterms:modified xsi:type="dcterms:W3CDTF">2021-02-16T16:04:04Z</dcterms:modified>
</cp:coreProperties>
</file>