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7"/>
  </p:notesMasterIdLst>
  <p:sldIdLst>
    <p:sldId id="256" r:id="rId3"/>
    <p:sldId id="257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1438" y="8686511"/>
            <a:ext cx="2975400" cy="45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"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97883" y="694857"/>
            <a:ext cx="6062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6360" y="4342535"/>
            <a:ext cx="5486700" cy="403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1438" y="8686511"/>
            <a:ext cx="2975400" cy="45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"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97883" y="694857"/>
            <a:ext cx="6062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6360" y="4342535"/>
            <a:ext cx="5486700" cy="403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1438" y="8686511"/>
            <a:ext cx="2975400" cy="45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" sz="1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97883" y="694857"/>
            <a:ext cx="6062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6360" y="4342535"/>
            <a:ext cx="5486700" cy="403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6360" y="4342535"/>
            <a:ext cx="5485500" cy="4113000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400219" y="694857"/>
            <a:ext cx="6056100" cy="342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6480" y="205221"/>
            <a:ext cx="8226600" cy="857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6480" y="1203246"/>
            <a:ext cx="8226600" cy="3393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440" y="1597488"/>
            <a:ext cx="7773000" cy="11028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1372320" y="2914145"/>
            <a:ext cx="6400800" cy="1314599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ctr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ctr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ctr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ctr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22880" y="3305146"/>
            <a:ext cx="7771500" cy="10218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22880" y="2179668"/>
            <a:ext cx="7771500" cy="1125599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6480" y="205221"/>
            <a:ext cx="8226600" cy="857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6480" y="1203246"/>
            <a:ext cx="4043400" cy="3393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38240" y="1203246"/>
            <a:ext cx="4044900" cy="3393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919" y="206301"/>
            <a:ext cx="8229600" cy="8565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920" y="1151400"/>
            <a:ext cx="4039200" cy="479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57920" y="1630971"/>
            <a:ext cx="4039200" cy="2963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645439" y="1151400"/>
            <a:ext cx="4042199" cy="479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4645439" y="1630971"/>
            <a:ext cx="4042199" cy="2963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6480" y="205221"/>
            <a:ext cx="8226600" cy="857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919" y="205221"/>
            <a:ext cx="3008099" cy="870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575520" y="205221"/>
            <a:ext cx="5112000" cy="4389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57919" y="1075792"/>
            <a:ext cx="3008099" cy="35190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792800" y="3600018"/>
            <a:ext cx="5486400" cy="425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b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1792800" y="459048"/>
            <a:ext cx="5486400" cy="30870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44444"/>
              <a:buFont typeface="Times New Roman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SzPct val="52173"/>
              <a:buFont typeface="Times New Roman"/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SzPct val="60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70588"/>
              <a:buFont typeface="Times New Roman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792800" y="4025582"/>
            <a:ext cx="5486400" cy="6039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Font typeface="Times New Roman"/>
              <a:buNone/>
              <a:def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300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400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Font typeface="Times New Roman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6480" y="205221"/>
            <a:ext cx="8226600" cy="857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873100" y="-1213253"/>
            <a:ext cx="3393600" cy="8226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5459250" y="1372971"/>
            <a:ext cx="4391700" cy="20562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276740" y="-614978"/>
            <a:ext cx="4391700" cy="6032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6480" y="205221"/>
            <a:ext cx="8226600" cy="8577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ctr" anchorCtr="0"/>
          <a:lstStyle>
            <a:lvl1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32432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6480" y="1203246"/>
            <a:ext cx="8226600" cy="33936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279400" marR="0" lvl="0" indent="-279400" algn="l" rtl="0">
              <a:lnSpc>
                <a:spcPct val="93000"/>
              </a:lnSpc>
              <a:spcBef>
                <a:spcPts val="0"/>
              </a:spcBef>
              <a:spcAft>
                <a:spcPts val="1200"/>
              </a:spcAft>
              <a:buSzPct val="44444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22300" marR="0" lvl="1" indent="-241300" algn="l" rtl="0">
              <a:lnSpc>
                <a:spcPct val="93000"/>
              </a:lnSpc>
              <a:spcBef>
                <a:spcPts val="0"/>
              </a:spcBef>
              <a:spcAft>
                <a:spcPts val="900"/>
              </a:spcAft>
              <a:buSzPct val="52173"/>
              <a:buNone/>
              <a:defRPr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lnSpc>
                <a:spcPct val="93000"/>
              </a:lnSpc>
              <a:spcBef>
                <a:spcPts val="0"/>
              </a:spcBef>
              <a:spcAft>
                <a:spcPts val="700"/>
              </a:spcAft>
              <a:buSzPct val="600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95500" marR="0" lvl="5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76500" marR="0" lvl="6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857500" marR="0" lvl="7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225800" marR="0" lvl="8" indent="-1905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SzPct val="70588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648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7680" y="4685531"/>
            <a:ext cx="2897400" cy="353100"/>
          </a:xfrm>
          <a:prstGeom prst="rect">
            <a:avLst/>
          </a:prstGeom>
          <a:noFill/>
          <a:ln>
            <a:noFill/>
          </a:ln>
        </p:spPr>
        <p:txBody>
          <a:bodyPr lIns="76025" tIns="76025" rIns="76025" bIns="76025" anchor="t" anchorCtr="0"/>
          <a:lstStyle>
            <a:lvl1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22300" marR="0" lvl="1" indent="-2413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marR="0" lvl="2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33500" marR="0" lvl="3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90500" algn="l" rtl="0">
              <a:spcBef>
                <a:spcPts val="0"/>
              </a:spcBef>
              <a:spcAft>
                <a:spcPts val="0"/>
              </a:spcAft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5000" marR="0" lvl="5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6000" marR="0" lvl="6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7000" marR="0" lvl="7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35300" marR="0" lvl="8" indent="0" algn="l" rtl="0">
              <a:spcBef>
                <a:spcPts val="0"/>
              </a:spcBef>
              <a:buSzPct val="800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6320" y="4685531"/>
            <a:ext cx="2128200" cy="35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493920" y="1223768"/>
            <a:ext cx="8294400" cy="1702200"/>
          </a:xfrm>
          <a:prstGeom prst="rect">
            <a:avLst/>
          </a:prstGeom>
          <a:noFill/>
          <a:ln>
            <a:noFill/>
          </a:ln>
        </p:spPr>
        <p:txBody>
          <a:bodyPr lIns="74825" tIns="99750" rIns="74825" bIns="37425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fundraising?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5360" y="4438186"/>
            <a:ext cx="630600" cy="63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0" y="0"/>
            <a:ext cx="9144000" cy="83100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6025" tIns="38000" rIns="76025" bIns="38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414719" y="1383625"/>
            <a:ext cx="8294400" cy="1986300"/>
          </a:xfrm>
          <a:prstGeom prst="rect">
            <a:avLst/>
          </a:prstGeom>
          <a:noFill/>
          <a:ln>
            <a:noFill/>
          </a:ln>
        </p:spPr>
        <p:txBody>
          <a:bodyPr lIns="74825" tIns="63075" rIns="74825" bIns="37425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2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fundraising-</a:t>
            </a:r>
            <a:r>
              <a:rPr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(noun) the raising of assets and resources from various sources for the support of an organization or a specific project.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2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Association of Fundraising Professionals Fundraising Dictionary Online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5360" y="4438186"/>
            <a:ext cx="630600" cy="63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0" y="0"/>
            <a:ext cx="9144000" cy="83100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6025" tIns="38000" rIns="76025" bIns="38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839520" y="342396"/>
            <a:ext cx="7405800" cy="4355100"/>
          </a:xfrm>
          <a:prstGeom prst="rect">
            <a:avLst/>
          </a:prstGeom>
          <a:noFill/>
          <a:ln>
            <a:noFill/>
          </a:ln>
        </p:spPr>
        <p:txBody>
          <a:bodyPr lIns="74825" tIns="59400" rIns="74825" bIns="37425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2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Things to have in place before you start: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Organizational budget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Non-profit tax status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donor tracking database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system to quickly acknowledge donations and donors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Individuals (staff, board, volunteers) who are trained in how to ask for money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of available funding sources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Basic materials about the organization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Firm knowledge of who you are</a:t>
            </a: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Clarity and agreement about how the funds will be used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5360" y="4438186"/>
            <a:ext cx="630600" cy="63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0" y="0"/>
            <a:ext cx="9144000" cy="83100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6025" tIns="38000" rIns="76025" bIns="38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720" y="411523"/>
            <a:ext cx="8425500" cy="421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35360" y="4438186"/>
            <a:ext cx="630600" cy="63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0" y="0"/>
            <a:ext cx="9144000" cy="83100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6025" tIns="38000" rIns="76025" bIns="38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5885280" y="3971577"/>
            <a:ext cx="2917500" cy="377100"/>
          </a:xfrm>
          <a:prstGeom prst="rect">
            <a:avLst/>
          </a:prstGeom>
          <a:noFill/>
          <a:ln>
            <a:noFill/>
          </a:ln>
        </p:spPr>
        <p:txBody>
          <a:bodyPr lIns="76025" tIns="38000" rIns="76025" bIns="38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GivingUSA 2013 Highlights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(www.givingusareports.org/2013)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D050"/>
      </a:accent1>
      <a:accent2>
        <a:srgbClr val="FFFF00"/>
      </a:accent2>
      <a:accent3>
        <a:srgbClr val="FF3F3F"/>
      </a:accent3>
      <a:accent4>
        <a:srgbClr val="7030A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simple-light-2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Erin Hillier</cp:lastModifiedBy>
  <cp:revision>1</cp:revision>
  <dcterms:modified xsi:type="dcterms:W3CDTF">2016-12-15T21:55:05Z</dcterms:modified>
</cp:coreProperties>
</file>